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0.svg" ContentType="image/svg+xml"/>
  <Override PartName="/ppt/media/image25.svg" ContentType="image/svg+xml"/>
  <Override PartName="/ppt/media/image27.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623" r:id="rId3"/>
    <p:sldId id="704" r:id="rId4"/>
    <p:sldId id="705" r:id="rId5"/>
    <p:sldId id="751" r:id="rId6"/>
    <p:sldId id="735" r:id="rId7"/>
    <p:sldId id="722" r:id="rId8"/>
    <p:sldId id="754" r:id="rId9"/>
    <p:sldId id="739" r:id="rId10"/>
    <p:sldId id="738" r:id="rId11"/>
    <p:sldId id="755" r:id="rId12"/>
    <p:sldId id="725" r:id="rId13"/>
    <p:sldId id="756" r:id="rId14"/>
    <p:sldId id="761" r:id="rId15"/>
    <p:sldId id="758" r:id="rId16"/>
    <p:sldId id="759" r:id="rId17"/>
    <p:sldId id="760" r:id="rId18"/>
    <p:sldId id="757" r:id="rId19"/>
    <p:sldId id="729" r:id="rId20"/>
    <p:sldId id="741" r:id="rId21"/>
    <p:sldId id="742" r:id="rId22"/>
    <p:sldId id="777" r:id="rId23"/>
    <p:sldId id="744" r:id="rId24"/>
  </p:sldIdLst>
  <p:sldSz cx="9144000" cy="5143500" type="screen16x9"/>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7FBFC"/>
    <a:srgbClr val="E1E4E5"/>
    <a:srgbClr val="EAEEEF"/>
    <a:srgbClr val="9D9E9F"/>
    <a:srgbClr val="013B6D"/>
    <a:srgbClr val="646263"/>
    <a:srgbClr val="C4C4C4"/>
    <a:srgbClr val="5E6067"/>
    <a:srgbClr val="C8CA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5" autoAdjust="0"/>
    <p:restoredTop sz="95226" autoAdjust="0"/>
  </p:normalViewPr>
  <p:slideViewPr>
    <p:cSldViewPr snapToGrid="0" showGuides="1">
      <p:cViewPr>
        <p:scale>
          <a:sx n="92" d="100"/>
          <a:sy n="92" d="100"/>
        </p:scale>
        <p:origin x="557" y="355"/>
      </p:cViewPr>
      <p:guideLst>
        <p:guide orient="horz" pos="3235"/>
        <p:guide pos="2880"/>
      </p:guideLst>
    </p:cSldViewPr>
  </p:slideViewPr>
  <p:notesTextViewPr>
    <p:cViewPr>
      <p:scale>
        <a:sx n="1" d="1"/>
        <a:sy n="1" d="1"/>
      </p:scale>
      <p:origin x="0" y="0"/>
    </p:cViewPr>
  </p:notesText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60.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E59116-8487-4D3B-921F-0E41E65F455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F2A5C0-3CFB-4282-AD2D-2FF4823B029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DFCB8-7EF4-48C1-8984-7222E239D7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3BA41-6BA2-47AC-9C1D-5ECEA0A6E2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187569"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4" name="矩形 3"/>
          <p:cNvSpPr/>
          <p:nvPr userDrawn="1"/>
        </p:nvSpPr>
        <p:spPr>
          <a:xfrm>
            <a:off x="187569"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icture Placeholder 7"/>
          <p:cNvSpPr>
            <a:spLocks noGrp="1"/>
          </p:cNvSpPr>
          <p:nvPr>
            <p:ph type="pic" sz="quarter" idx="15"/>
          </p:nvPr>
        </p:nvSpPr>
        <p:spPr>
          <a:xfrm>
            <a:off x="3173045"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7" name="矩形 6"/>
          <p:cNvSpPr/>
          <p:nvPr userDrawn="1"/>
        </p:nvSpPr>
        <p:spPr>
          <a:xfrm>
            <a:off x="3173045"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icture Placeholder 7"/>
          <p:cNvSpPr>
            <a:spLocks noGrp="1"/>
          </p:cNvSpPr>
          <p:nvPr>
            <p:ph type="pic" sz="quarter" idx="16"/>
          </p:nvPr>
        </p:nvSpPr>
        <p:spPr>
          <a:xfrm>
            <a:off x="6158523" y="1125642"/>
            <a:ext cx="2797908" cy="157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矩形 8"/>
          <p:cNvSpPr/>
          <p:nvPr userDrawn="1"/>
        </p:nvSpPr>
        <p:spPr>
          <a:xfrm>
            <a:off x="6158523" y="2837586"/>
            <a:ext cx="2797908" cy="15702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4575641"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4575641" y="1125642"/>
            <a:ext cx="4571999" cy="188752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16576" t="16576"/>
          <a:stretch>
            <a:fillRect/>
          </a:stretch>
        </p:blipFill>
        <p:spPr>
          <a:xfrm>
            <a:off x="0" y="0"/>
            <a:ext cx="9143999" cy="5143500"/>
          </a:xfrm>
          <a:prstGeom prst="rect">
            <a:avLst/>
          </a:prstGeom>
        </p:spPr>
      </p:pic>
      <p:sp>
        <p:nvSpPr>
          <p:cNvPr id="3" name="Picture Placeholder 7"/>
          <p:cNvSpPr>
            <a:spLocks noGrp="1"/>
          </p:cNvSpPr>
          <p:nvPr>
            <p:ph type="pic" sz="quarter" idx="14"/>
          </p:nvPr>
        </p:nvSpPr>
        <p:spPr>
          <a:xfrm>
            <a:off x="0" y="1125642"/>
            <a:ext cx="9143999" cy="1887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9144000"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669989D-4831-4E99-B76E-9A53CB0F3A88}"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sv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15.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1" Type="http://schemas.openxmlformats.org/officeDocument/2006/relationships/slideLayout" Target="../slideLayouts/slideLayout2.xml"/><Relationship Id="rId10" Type="http://schemas.openxmlformats.org/officeDocument/2006/relationships/tags" Target="../tags/tag92.xml"/><Relationship Id="rId1" Type="http://schemas.openxmlformats.org/officeDocument/2006/relationships/tags" Target="../tags/tag83.xml"/></Relationships>
</file>

<file path=ppt/slides/_rels/slide16.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3" Type="http://schemas.openxmlformats.org/officeDocument/2006/relationships/slideLayout" Target="../slideLayouts/slideLayout2.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tags" Target="../tags/tag93.xml"/></Relationships>
</file>

<file path=ppt/slides/_rels/slide1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7" Type="http://schemas.openxmlformats.org/officeDocument/2006/relationships/slideLayout" Target="../slideLayouts/slideLayout2.xml"/><Relationship Id="rId16" Type="http://schemas.openxmlformats.org/officeDocument/2006/relationships/tags" Target="../tags/tag120.xml"/><Relationship Id="rId15" Type="http://schemas.openxmlformats.org/officeDocument/2006/relationships/tags" Target="../tags/tag119.xml"/><Relationship Id="rId14" Type="http://schemas.openxmlformats.org/officeDocument/2006/relationships/tags" Target="../tags/tag118.xml"/><Relationship Id="rId13" Type="http://schemas.openxmlformats.org/officeDocument/2006/relationships/tags" Target="../tags/tag11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tags" Target="../tags/tag10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2.xml"/><Relationship Id="rId1" Type="http://schemas.openxmlformats.org/officeDocument/2006/relationships/tags" Target="../tags/tag121.xml"/></Relationships>
</file>

<file path=ppt/slides/_rels/slide1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tags" Target="../tags/tag130.xml"/><Relationship Id="rId7" Type="http://schemas.openxmlformats.org/officeDocument/2006/relationships/tags" Target="../tags/tag129.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 Id="rId3" Type="http://schemas.openxmlformats.org/officeDocument/2006/relationships/tags" Target="../tags/tag125.xml"/><Relationship Id="rId2" Type="http://schemas.openxmlformats.org/officeDocument/2006/relationships/tags" Target="../tags/tag124.xml"/><Relationship Id="rId14" Type="http://schemas.openxmlformats.org/officeDocument/2006/relationships/slideLayout" Target="../slideLayouts/slideLayout2.xml"/><Relationship Id="rId13" Type="http://schemas.openxmlformats.org/officeDocument/2006/relationships/image" Target="../media/image22.jpeg"/><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tags" Target="../tags/tag123.xml"/></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2" Type="http://schemas.openxmlformats.org/officeDocument/2006/relationships/slideLayout" Target="../slideLayouts/slideLayout6.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142.xml"/><Relationship Id="rId8" Type="http://schemas.openxmlformats.org/officeDocument/2006/relationships/tags" Target="../tags/tag141.xml"/><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1" Type="http://schemas.openxmlformats.org/officeDocument/2006/relationships/slideLayout" Target="../slideLayouts/slideLayout5.xml"/><Relationship Id="rId20" Type="http://schemas.openxmlformats.org/officeDocument/2006/relationships/tags" Target="../tags/tag153.xml"/><Relationship Id="rId2" Type="http://schemas.openxmlformats.org/officeDocument/2006/relationships/image" Target="../media/image23.jpeg"/><Relationship Id="rId19" Type="http://schemas.openxmlformats.org/officeDocument/2006/relationships/tags" Target="../tags/tag152.xml"/><Relationship Id="rId18" Type="http://schemas.openxmlformats.org/officeDocument/2006/relationships/tags" Target="../tags/tag151.xml"/><Relationship Id="rId17" Type="http://schemas.openxmlformats.org/officeDocument/2006/relationships/tags" Target="../tags/tag150.xml"/><Relationship Id="rId16" Type="http://schemas.openxmlformats.org/officeDocument/2006/relationships/tags" Target="../tags/tag149.xml"/><Relationship Id="rId15" Type="http://schemas.openxmlformats.org/officeDocument/2006/relationships/tags" Target="../tags/tag148.xml"/><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tags" Target="../tags/tag143.xml"/><Relationship Id="rId1" Type="http://schemas.openxmlformats.org/officeDocument/2006/relationships/tags" Target="../tags/tag135.xml"/></Relationships>
</file>

<file path=ppt/slides/_rels/slide21.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image" Target="../media/image27.svg"/><Relationship Id="rId3" Type="http://schemas.openxmlformats.org/officeDocument/2006/relationships/image" Target="../media/image26.png"/><Relationship Id="rId2" Type="http://schemas.openxmlformats.org/officeDocument/2006/relationships/image" Target="../media/image25.svg"/><Relationship Id="rId10" Type="http://schemas.openxmlformats.org/officeDocument/2006/relationships/slideLayout" Target="../slideLayouts/slideLayout1.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9.xml"/><Relationship Id="rId1" Type="http://schemas.openxmlformats.org/officeDocument/2006/relationships/tags" Target="../tags/tag15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tags" Target="../tags/tag26.xml"/><Relationship Id="rId13" Type="http://schemas.openxmlformats.org/officeDocument/2006/relationships/slideLayout" Target="../slideLayouts/slideLayout6.xml"/><Relationship Id="rId12" Type="http://schemas.openxmlformats.org/officeDocument/2006/relationships/image" Target="../media/image10.png"/><Relationship Id="rId11" Type="http://schemas.openxmlformats.org/officeDocument/2006/relationships/image" Target="../media/image9.svg"/><Relationship Id="rId10" Type="http://schemas.openxmlformats.org/officeDocument/2006/relationships/image" Target="../media/image8.png"/><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8" Type="http://schemas.openxmlformats.org/officeDocument/2006/relationships/slideLayout" Target="../slideLayouts/slideLayout2.xml"/><Relationship Id="rId27" Type="http://schemas.openxmlformats.org/officeDocument/2006/relationships/image" Target="../media/image12.png"/><Relationship Id="rId26" Type="http://schemas.openxmlformats.org/officeDocument/2006/relationships/image" Target="../media/image11.png"/><Relationship Id="rId25" Type="http://schemas.openxmlformats.org/officeDocument/2006/relationships/tags" Target="../tags/tag54.xml"/><Relationship Id="rId24" Type="http://schemas.openxmlformats.org/officeDocument/2006/relationships/tags" Target="../tags/tag53.xml"/><Relationship Id="rId23" Type="http://schemas.openxmlformats.org/officeDocument/2006/relationships/tags" Target="../tags/tag52.xml"/><Relationship Id="rId22" Type="http://schemas.openxmlformats.org/officeDocument/2006/relationships/tags" Target="../tags/tag51.xml"/><Relationship Id="rId21" Type="http://schemas.openxmlformats.org/officeDocument/2006/relationships/tags" Target="../tags/tag50.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6.xml"/><Relationship Id="rId1" Type="http://schemas.openxmlformats.org/officeDocument/2006/relationships/tags" Target="../tags/tag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A_矩形 8"/>
          <p:cNvSpPr/>
          <p:nvPr>
            <p:custDataLst>
              <p:tags r:id="rId1"/>
            </p:custDataLst>
          </p:nvPr>
        </p:nvSpPr>
        <p:spPr>
          <a:xfrm>
            <a:off x="4444116" y="858404"/>
            <a:ext cx="4386135" cy="1599565"/>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Business P</a:t>
            </a:r>
            <a:r>
              <a:rPr lang="en-US" altLang="zh-CN" sz="4400" b="1" kern="0">
                <a:solidFill>
                  <a:srgbClr val="4D4D4D"/>
                </a:solidFill>
                <a:latin typeface="+mj-lt"/>
                <a:ea typeface="微软雅黑" panose="020B0503020204020204" charset="-122"/>
              </a:rPr>
              <a:t>lan</a:t>
            </a:r>
            <a:endParaRPr lang="en-US" altLang="zh-CN" sz="4400" b="1" kern="0">
              <a:solidFill>
                <a:srgbClr val="4D4D4D"/>
              </a:solidFill>
              <a:latin typeface="+mj-lt"/>
              <a:ea typeface="微软雅黑" panose="020B0503020204020204" charset="-122"/>
            </a:endParaRPr>
          </a:p>
          <a:p>
            <a:pPr lvl="0" algn="r" defTabSz="685800">
              <a:defRPr/>
            </a:pPr>
            <a:r>
              <a:rPr lang="en-US" altLang="zh-CN" sz="5400" b="1" kern="0">
                <a:solidFill>
                  <a:srgbClr val="4D4D4D"/>
                </a:solidFill>
                <a:latin typeface="Algerian" panose="04020705040A02060702" charset="0"/>
                <a:ea typeface="华文行楷" panose="02010800040101010101" charset="-122"/>
                <a:cs typeface="Algerian" panose="04020705040A02060702" charset="0"/>
              </a:rPr>
              <a:t>LifePulse</a:t>
            </a:r>
            <a:endParaRPr lang="en-US" altLang="zh-CN" sz="5400" b="1" kern="0">
              <a:solidFill>
                <a:srgbClr val="4D4D4D"/>
              </a:solidFill>
              <a:latin typeface="Algerian" panose="04020705040A02060702" charset="0"/>
              <a:ea typeface="华文行楷" panose="02010800040101010101" charset="-122"/>
              <a:cs typeface="Algerian" panose="04020705040A02060702" charset="0"/>
            </a:endParaRPr>
          </a:p>
        </p:txBody>
      </p:sp>
      <p:sp>
        <p:nvSpPr>
          <p:cNvPr id="3" name="文本框 2"/>
          <p:cNvSpPr txBox="1"/>
          <p:nvPr/>
        </p:nvSpPr>
        <p:spPr>
          <a:xfrm>
            <a:off x="5648325" y="2788920"/>
            <a:ext cx="3105785" cy="1383665"/>
          </a:xfrm>
          <a:prstGeom prst="rect">
            <a:avLst/>
          </a:prstGeom>
          <a:noFill/>
        </p:spPr>
        <p:txBody>
          <a:bodyPr wrap="square" rtlCol="0">
            <a:spAutoFit/>
          </a:bodyPr>
          <a:p>
            <a:r>
              <a:rPr lang="en-US" altLang="zh-CN" sz="2800">
                <a:latin typeface="MV Boli" panose="02000500030200090000" pitchFamily="2" charset="0"/>
                <a:cs typeface="MV Boli" panose="02000500030200090000" pitchFamily="2" charset="0"/>
              </a:rPr>
              <a:t>Group member: Chengxuan Li</a:t>
            </a:r>
            <a:endParaRPr lang="en-US" altLang="zh-CN" sz="2800">
              <a:latin typeface="MV Boli" panose="02000500030200090000" pitchFamily="2" charset="0"/>
              <a:cs typeface="MV Boli" panose="02000500030200090000" pitchFamily="2" charset="0"/>
            </a:endParaRPr>
          </a:p>
          <a:p>
            <a:r>
              <a:rPr lang="en-US" altLang="zh-CN" sz="2800">
                <a:latin typeface="MV Boli" panose="02000500030200090000" pitchFamily="2" charset="0"/>
                <a:cs typeface="MV Boli" panose="02000500030200090000" pitchFamily="2" charset="0"/>
              </a:rPr>
              <a:t>Ruixian Zhong</a:t>
            </a:r>
            <a:endParaRPr lang="en-US" altLang="zh-CN" sz="2800">
              <a:latin typeface="MV Boli" panose="02000500030200090000" pitchFamily="2" charset="0"/>
              <a:cs typeface="MV Boli" panose="02000500030200090000" pitchFamily="2" charset="0"/>
            </a:endParaRPr>
          </a:p>
        </p:txBody>
      </p:sp>
      <p:pic>
        <p:nvPicPr>
          <p:cNvPr id="4" name="https://docer-ks3.wpscdn.cn/picture/70056745/81734e74b5d5ae9a9e3de93793e52669_612.jpg" descr="医学检测,产科病房,起源,健康保健,药,病人,听诊器"/>
          <p:cNvPicPr>
            <a:picLocks noChangeAspect="1"/>
          </p:cNvPicPr>
          <p:nvPr/>
        </p:nvPicPr>
        <p:blipFill>
          <a:blip r:embed="rId2"/>
          <a:stretch>
            <a:fillRect/>
          </a:stretch>
        </p:blipFill>
        <p:spPr>
          <a:xfrm>
            <a:off x="111125" y="1016000"/>
            <a:ext cx="4935220" cy="3289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242185" y="147955"/>
            <a:ext cx="46139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Competitive Analysis</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21" name="Freeform 5"/>
          <p:cNvSpPr/>
          <p:nvPr/>
        </p:nvSpPr>
        <p:spPr bwMode="auto">
          <a:xfrm>
            <a:off x="3836063" y="1364587"/>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2" name="Freeform 5"/>
          <p:cNvSpPr/>
          <p:nvPr/>
        </p:nvSpPr>
        <p:spPr bwMode="auto">
          <a:xfrm>
            <a:off x="3018309"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3" name="Freeform 5"/>
          <p:cNvSpPr/>
          <p:nvPr/>
        </p:nvSpPr>
        <p:spPr bwMode="auto">
          <a:xfrm>
            <a:off x="4653818" y="2799802"/>
            <a:ext cx="1471873" cy="1709420"/>
          </a:xfrm>
          <a:custGeom>
            <a:avLst/>
            <a:gdLst>
              <a:gd name="T0" fmla="*/ 2590 w 2590"/>
              <a:gd name="T1" fmla="*/ 2254 h 3008"/>
              <a:gd name="T2" fmla="*/ 2590 w 2590"/>
              <a:gd name="T3" fmla="*/ 750 h 3008"/>
              <a:gd name="T4" fmla="*/ 1286 w 2590"/>
              <a:gd name="T5" fmla="*/ 0 h 3008"/>
              <a:gd name="T6" fmla="*/ 0 w 2590"/>
              <a:gd name="T7" fmla="*/ 760 h 3008"/>
              <a:gd name="T8" fmla="*/ 0 w 2590"/>
              <a:gd name="T9" fmla="*/ 2264 h 3008"/>
              <a:gd name="T10" fmla="*/ 1286 w 2590"/>
              <a:gd name="T11" fmla="*/ 3008 h 3008"/>
              <a:gd name="T12" fmla="*/ 2590 w 2590"/>
              <a:gd name="T13" fmla="*/ 2254 h 3008"/>
            </a:gdLst>
            <a:ahLst/>
            <a:cxnLst>
              <a:cxn ang="0">
                <a:pos x="T0" y="T1"/>
              </a:cxn>
              <a:cxn ang="0">
                <a:pos x="T2" y="T3"/>
              </a:cxn>
              <a:cxn ang="0">
                <a:pos x="T4" y="T5"/>
              </a:cxn>
              <a:cxn ang="0">
                <a:pos x="T6" y="T7"/>
              </a:cxn>
              <a:cxn ang="0">
                <a:pos x="T8" y="T9"/>
              </a:cxn>
              <a:cxn ang="0">
                <a:pos x="T10" y="T11"/>
              </a:cxn>
              <a:cxn ang="0">
                <a:pos x="T12" y="T13"/>
              </a:cxn>
            </a:cxnLst>
            <a:rect l="0" t="0" r="r" b="b"/>
            <a:pathLst>
              <a:path w="2590" h="3008">
                <a:moveTo>
                  <a:pt x="2590" y="2254"/>
                </a:moveTo>
                <a:lnTo>
                  <a:pt x="2590" y="750"/>
                </a:lnTo>
                <a:lnTo>
                  <a:pt x="1286" y="0"/>
                </a:lnTo>
                <a:lnTo>
                  <a:pt x="0" y="760"/>
                </a:lnTo>
                <a:lnTo>
                  <a:pt x="0" y="2264"/>
                </a:lnTo>
                <a:lnTo>
                  <a:pt x="1286" y="3008"/>
                </a:lnTo>
                <a:lnTo>
                  <a:pt x="2590" y="2254"/>
                </a:lnTo>
                <a:close/>
              </a:path>
            </a:pathLst>
          </a:cu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lstStyle/>
          <a:p>
            <a:endParaRPr lang="zh-CN" altLang="en-US"/>
          </a:p>
        </p:txBody>
      </p:sp>
      <p:sp>
        <p:nvSpPr>
          <p:cNvPr id="24" name="文本框 2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490184" y="1629823"/>
            <a:ext cx="2787015" cy="33718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At-Home Sampling Service</a:t>
            </a:r>
            <a:endParaRPr lang="en-US" altLang="zh-CN" sz="1600">
              <a:solidFill>
                <a:schemeClr val="tx1">
                  <a:lumMod val="85000"/>
                  <a:lumOff val="15000"/>
                </a:schemeClr>
              </a:solidFill>
              <a:latin typeface="华文细黑" panose="02010600040101010101" charset="-122"/>
            </a:endParaRPr>
          </a:p>
        </p:txBody>
      </p:sp>
      <p:sp>
        <p:nvSpPr>
          <p:cNvPr id="25" name="矩形 2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5490210" y="1996440"/>
            <a:ext cx="3653155"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Unlike other health management apps, LifePulse focuses on providing convenient at-home blood sampling and instant detection, eliminating the need for hospital or clinic visits.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sp>
        <p:nvSpPr>
          <p:cNvPr id="26" name="文本框 2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6289178" y="2880657"/>
            <a:ext cx="1773555" cy="583565"/>
          </a:xfrm>
          <a:prstGeom prst="rect">
            <a:avLst/>
          </a:prstGeom>
          <a:noFill/>
        </p:spPr>
        <p:txBody>
          <a:bodyPr wrap="none" rtlCol="0">
            <a:spAutoFit/>
          </a:bodyPr>
          <a:lstStyle/>
          <a:p>
            <a:pPr lvl="0" algn="l">
              <a:defRPr/>
            </a:pPr>
            <a:r>
              <a:rPr lang="en-US" altLang="zh-CN" sz="1600">
                <a:solidFill>
                  <a:schemeClr val="tx1">
                    <a:lumMod val="85000"/>
                    <a:lumOff val="15000"/>
                  </a:schemeClr>
                </a:solidFill>
                <a:latin typeface="华文细黑" panose="02010600040101010101" charset="-122"/>
              </a:rPr>
              <a:t>Community </a:t>
            </a:r>
            <a:endParaRPr lang="en-US" altLang="zh-CN" sz="1600">
              <a:solidFill>
                <a:schemeClr val="tx1">
                  <a:lumMod val="85000"/>
                  <a:lumOff val="15000"/>
                </a:schemeClr>
              </a:solidFill>
              <a:latin typeface="华文细黑" panose="02010600040101010101" charset="-122"/>
            </a:endParaRPr>
          </a:p>
          <a:p>
            <a:pPr lvl="0" algn="l">
              <a:defRPr/>
            </a:pPr>
            <a:r>
              <a:rPr lang="en-US" altLang="zh-CN" sz="1600">
                <a:solidFill>
                  <a:schemeClr val="tx1">
                    <a:lumMod val="85000"/>
                    <a:lumOff val="15000"/>
                  </a:schemeClr>
                </a:solidFill>
                <a:latin typeface="华文细黑" panose="02010600040101010101" charset="-122"/>
              </a:rPr>
              <a:t>Hospital-Friendly</a:t>
            </a:r>
            <a:endParaRPr lang="en-US" altLang="zh-CN" sz="1600">
              <a:solidFill>
                <a:schemeClr val="tx1">
                  <a:lumMod val="85000"/>
                  <a:lumOff val="15000"/>
                </a:schemeClr>
              </a:solidFill>
              <a:latin typeface="华文细黑" panose="02010600040101010101" charset="-122"/>
            </a:endParaRPr>
          </a:p>
        </p:txBody>
      </p:sp>
      <p:sp>
        <p:nvSpPr>
          <p:cNvPr id="27" name="矩形 2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6298068" y="3464016"/>
            <a:ext cx="2683623" cy="818515"/>
          </a:xfrm>
          <a:prstGeom prst="rect">
            <a:avLst/>
          </a:prstGeom>
        </p:spPr>
        <p:txBody>
          <a:bodyPr wrap="square">
            <a:spAutoFit/>
          </a:bodyPr>
          <a:lstStyle/>
          <a:p>
            <a:pPr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LifePulse is designed to help community hospitals and individual users access high-quality blood analysis services at a lower cost. </a:t>
            </a:r>
            <a:endParaRPr lang="en-US" altLang="zh-CN" sz="1050">
              <a:solidFill>
                <a:schemeClr val="tx1">
                  <a:lumMod val="65000"/>
                  <a:lumOff val="35000"/>
                </a:schemeClr>
              </a:solidFill>
              <a:ea typeface="微软雅黑" panose="020B0503020204020204" charset="-122"/>
              <a:cs typeface="Arial" panose="020B0604020202020204" pitchFamily="34" charset="0"/>
              <a:sym typeface="Calibri" panose="020F0502020204030204" pitchFamily="34" charset="0"/>
            </a:endParaRPr>
          </a:p>
        </p:txBody>
      </p:sp>
      <p:sp>
        <p:nvSpPr>
          <p:cNvPr id="28" name="文本框 2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800735" y="2627630"/>
            <a:ext cx="1671320" cy="836295"/>
          </a:xfrm>
          <a:prstGeom prst="rect">
            <a:avLst/>
          </a:prstGeom>
          <a:noFill/>
        </p:spPr>
        <p:txBody>
          <a:bodyPr wrap="none" rtlCol="0">
            <a:noAutofit/>
          </a:bodyPr>
          <a:lstStyle/>
          <a:p>
            <a:pPr lvl="0" algn="r">
              <a:defRPr/>
            </a:pPr>
            <a:r>
              <a:rPr lang="en-US" altLang="zh-CN" sz="1600">
                <a:solidFill>
                  <a:schemeClr val="tx1">
                    <a:lumMod val="85000"/>
                    <a:lumOff val="15000"/>
                  </a:schemeClr>
                </a:solidFill>
                <a:latin typeface="华文细黑" panose="02010600040101010101" charset="-122"/>
              </a:rPr>
              <a:t>Specialized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Blood Health </a:t>
            </a:r>
            <a:endParaRPr lang="en-US" altLang="zh-CN" sz="1600">
              <a:solidFill>
                <a:schemeClr val="tx1">
                  <a:lumMod val="85000"/>
                  <a:lumOff val="15000"/>
                </a:schemeClr>
              </a:solidFill>
              <a:latin typeface="华文细黑" panose="02010600040101010101" charset="-122"/>
            </a:endParaRPr>
          </a:p>
          <a:p>
            <a:pPr lvl="0" algn="r">
              <a:defRPr/>
            </a:pPr>
            <a:r>
              <a:rPr lang="en-US" altLang="zh-CN" sz="1600">
                <a:solidFill>
                  <a:schemeClr val="tx1">
                    <a:lumMod val="85000"/>
                    <a:lumOff val="15000"/>
                  </a:schemeClr>
                </a:solidFill>
                <a:latin typeface="华文细黑" panose="02010600040101010101" charset="-122"/>
              </a:rPr>
              <a:t>Monitoring</a:t>
            </a:r>
            <a:endParaRPr lang="en-US" altLang="zh-CN" sz="1600">
              <a:solidFill>
                <a:schemeClr val="tx1">
                  <a:lumMod val="85000"/>
                  <a:lumOff val="15000"/>
                </a:schemeClr>
              </a:solidFill>
              <a:latin typeface="华文细黑" panose="02010600040101010101" charset="-122"/>
            </a:endParaRPr>
          </a:p>
        </p:txBody>
      </p:sp>
      <p:sp>
        <p:nvSpPr>
          <p:cNvPr id="29" name="矩形 2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366153" y="3409716"/>
            <a:ext cx="2683623" cy="1303020"/>
          </a:xfrm>
          <a:prstGeom prst="rect">
            <a:avLst/>
          </a:prstGeom>
        </p:spPr>
        <p:txBody>
          <a:bodyPr wrap="square">
            <a:spAutoFit/>
          </a:bodyPr>
          <a:lstStyle/>
          <a:p>
            <a:pPr algn="l" fontAlgn="base">
              <a:lnSpc>
                <a:spcPct val="150000"/>
              </a:lnSpc>
              <a:spcBef>
                <a:spcPct val="0"/>
              </a:spcBef>
              <a:spcAft>
                <a:spcPct val="0"/>
              </a:spcAft>
              <a:defRPr/>
            </a:pPr>
            <a:r>
              <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rPr>
              <a:t>While many similar apps do not specialize in blood health monitoring, LifePulse is dedicated to this core function, offering more in-depth and professional blood health analysis.</a:t>
            </a:r>
            <a:endParaRPr kumimoji="0" lang="en-US" altLang="zh-CN" sz="1050" b="0" i="0" u="none" strike="noStrike" kern="1200" cap="none" spc="0" normalizeH="0" baseline="0" noProof="0">
              <a:ln>
                <a:noFill/>
              </a:ln>
              <a:solidFill>
                <a:schemeClr val="tx1">
                  <a:lumMod val="65000"/>
                  <a:lumOff val="35000"/>
                </a:schemeClr>
              </a:solidFill>
              <a:effectLst/>
              <a:uLnTx/>
              <a:uFillTx/>
              <a:latin typeface="Calibri Light" panose="020F0302020204030204"/>
              <a:ea typeface="微软雅黑" panose="020B0503020204020204" charset="-122"/>
              <a:cs typeface="Arial" panose="020B0604020202020204" pitchFamily="34" charset="0"/>
              <a:sym typeface="Calibri" panose="020F0502020204030204" pitchFamily="34" charset="0"/>
            </a:endParaRPr>
          </a:p>
        </p:txBody>
      </p:sp>
      <p:grpSp>
        <p:nvGrpSpPr>
          <p:cNvPr id="33" name="Group 1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006634" y="3410208"/>
            <a:ext cx="766240" cy="647776"/>
            <a:chOff x="2425" y="1235"/>
            <a:chExt cx="912" cy="771"/>
          </a:xfrm>
          <a:solidFill>
            <a:schemeClr val="bg1">
              <a:lumMod val="65000"/>
            </a:schemeClr>
          </a:solidFill>
        </p:grpSpPr>
        <p:sp>
          <p:nvSpPr>
            <p:cNvPr id="34" name="Freeform 16"/>
            <p:cNvSpPr/>
            <p:nvPr/>
          </p:nvSpPr>
          <p:spPr bwMode="auto">
            <a:xfrm>
              <a:off x="2625" y="1422"/>
              <a:ext cx="513" cy="214"/>
            </a:xfrm>
            <a:custGeom>
              <a:avLst/>
              <a:gdLst>
                <a:gd name="T0" fmla="*/ 348 w 513"/>
                <a:gd name="T1" fmla="*/ 0 h 214"/>
                <a:gd name="T2" fmla="*/ 210 w 513"/>
                <a:gd name="T3" fmla="*/ 139 h 214"/>
                <a:gd name="T4" fmla="*/ 119 w 513"/>
                <a:gd name="T5" fmla="*/ 48 h 214"/>
                <a:gd name="T6" fmla="*/ 0 w 513"/>
                <a:gd name="T7" fmla="*/ 166 h 214"/>
                <a:gd name="T8" fmla="*/ 38 w 513"/>
                <a:gd name="T9" fmla="*/ 202 h 214"/>
                <a:gd name="T10" fmla="*/ 119 w 513"/>
                <a:gd name="T11" fmla="*/ 123 h 214"/>
                <a:gd name="T12" fmla="*/ 210 w 513"/>
                <a:gd name="T13" fmla="*/ 214 h 214"/>
                <a:gd name="T14" fmla="*/ 348 w 513"/>
                <a:gd name="T15" fmla="*/ 76 h 214"/>
                <a:gd name="T16" fmla="*/ 475 w 513"/>
                <a:gd name="T17" fmla="*/ 202 h 214"/>
                <a:gd name="T18" fmla="*/ 513 w 513"/>
                <a:gd name="T19" fmla="*/ 165 h 214"/>
                <a:gd name="T20" fmla="*/ 348 w 513"/>
                <a:gd name="T21"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214">
                  <a:moveTo>
                    <a:pt x="348" y="0"/>
                  </a:moveTo>
                  <a:lnTo>
                    <a:pt x="210" y="139"/>
                  </a:lnTo>
                  <a:lnTo>
                    <a:pt x="119" y="48"/>
                  </a:lnTo>
                  <a:lnTo>
                    <a:pt x="0" y="166"/>
                  </a:lnTo>
                  <a:lnTo>
                    <a:pt x="38" y="202"/>
                  </a:lnTo>
                  <a:lnTo>
                    <a:pt x="119" y="123"/>
                  </a:lnTo>
                  <a:lnTo>
                    <a:pt x="210" y="214"/>
                  </a:lnTo>
                  <a:lnTo>
                    <a:pt x="348" y="76"/>
                  </a:lnTo>
                  <a:lnTo>
                    <a:pt x="475" y="202"/>
                  </a:lnTo>
                  <a:lnTo>
                    <a:pt x="513" y="165"/>
                  </a:lnTo>
                  <a:lnTo>
                    <a:pt x="34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7"/>
            <p:cNvSpPr>
              <a:spLocks noEditPoints="1"/>
            </p:cNvSpPr>
            <p:nvPr/>
          </p:nvSpPr>
          <p:spPr bwMode="auto">
            <a:xfrm>
              <a:off x="2425" y="1235"/>
              <a:ext cx="912" cy="771"/>
            </a:xfrm>
            <a:custGeom>
              <a:avLst/>
              <a:gdLst>
                <a:gd name="T0" fmla="*/ 912 w 912"/>
                <a:gd name="T1" fmla="*/ 54 h 771"/>
                <a:gd name="T2" fmla="*/ 912 w 912"/>
                <a:gd name="T3" fmla="*/ 0 h 771"/>
                <a:gd name="T4" fmla="*/ 2 w 912"/>
                <a:gd name="T5" fmla="*/ 0 h 771"/>
                <a:gd name="T6" fmla="*/ 2 w 912"/>
                <a:gd name="T7" fmla="*/ 54 h 771"/>
                <a:gd name="T8" fmla="*/ 30 w 912"/>
                <a:gd name="T9" fmla="*/ 54 h 771"/>
                <a:gd name="T10" fmla="*/ 30 w 912"/>
                <a:gd name="T11" fmla="*/ 541 h 771"/>
                <a:gd name="T12" fmla="*/ 0 w 912"/>
                <a:gd name="T13" fmla="*/ 541 h 771"/>
                <a:gd name="T14" fmla="*/ 0 w 912"/>
                <a:gd name="T15" fmla="*/ 594 h 771"/>
                <a:gd name="T16" fmla="*/ 30 w 912"/>
                <a:gd name="T17" fmla="*/ 594 h 771"/>
                <a:gd name="T18" fmla="*/ 30 w 912"/>
                <a:gd name="T19" fmla="*/ 595 h 771"/>
                <a:gd name="T20" fmla="*/ 429 w 912"/>
                <a:gd name="T21" fmla="*/ 595 h 771"/>
                <a:gd name="T22" fmla="*/ 429 w 912"/>
                <a:gd name="T23" fmla="*/ 718 h 771"/>
                <a:gd name="T24" fmla="*/ 367 w 912"/>
                <a:gd name="T25" fmla="*/ 718 h 771"/>
                <a:gd name="T26" fmla="*/ 367 w 912"/>
                <a:gd name="T27" fmla="*/ 771 h 771"/>
                <a:gd name="T28" fmla="*/ 545 w 912"/>
                <a:gd name="T29" fmla="*/ 771 h 771"/>
                <a:gd name="T30" fmla="*/ 545 w 912"/>
                <a:gd name="T31" fmla="*/ 718 h 771"/>
                <a:gd name="T32" fmla="*/ 482 w 912"/>
                <a:gd name="T33" fmla="*/ 718 h 771"/>
                <a:gd name="T34" fmla="*/ 482 w 912"/>
                <a:gd name="T35" fmla="*/ 595 h 771"/>
                <a:gd name="T36" fmla="*/ 885 w 912"/>
                <a:gd name="T37" fmla="*/ 595 h 771"/>
                <a:gd name="T38" fmla="*/ 885 w 912"/>
                <a:gd name="T39" fmla="*/ 594 h 771"/>
                <a:gd name="T40" fmla="*/ 911 w 912"/>
                <a:gd name="T41" fmla="*/ 594 h 771"/>
                <a:gd name="T42" fmla="*/ 911 w 912"/>
                <a:gd name="T43" fmla="*/ 541 h 771"/>
                <a:gd name="T44" fmla="*/ 885 w 912"/>
                <a:gd name="T45" fmla="*/ 541 h 771"/>
                <a:gd name="T46" fmla="*/ 885 w 912"/>
                <a:gd name="T47" fmla="*/ 54 h 771"/>
                <a:gd name="T48" fmla="*/ 912 w 912"/>
                <a:gd name="T49" fmla="*/ 54 h 771"/>
                <a:gd name="T50" fmla="*/ 83 w 912"/>
                <a:gd name="T51" fmla="*/ 541 h 771"/>
                <a:gd name="T52" fmla="*/ 83 w 912"/>
                <a:gd name="T53" fmla="*/ 55 h 771"/>
                <a:gd name="T54" fmla="*/ 832 w 912"/>
                <a:gd name="T55" fmla="*/ 55 h 771"/>
                <a:gd name="T56" fmla="*/ 832 w 912"/>
                <a:gd name="T57" fmla="*/ 541 h 771"/>
                <a:gd name="T58" fmla="*/ 83 w 912"/>
                <a:gd name="T59" fmla="*/ 541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2" h="771">
                  <a:moveTo>
                    <a:pt x="912" y="54"/>
                  </a:moveTo>
                  <a:lnTo>
                    <a:pt x="912" y="0"/>
                  </a:lnTo>
                  <a:lnTo>
                    <a:pt x="2" y="0"/>
                  </a:lnTo>
                  <a:lnTo>
                    <a:pt x="2" y="54"/>
                  </a:lnTo>
                  <a:lnTo>
                    <a:pt x="30" y="54"/>
                  </a:lnTo>
                  <a:lnTo>
                    <a:pt x="30" y="541"/>
                  </a:lnTo>
                  <a:lnTo>
                    <a:pt x="0" y="541"/>
                  </a:lnTo>
                  <a:lnTo>
                    <a:pt x="0" y="594"/>
                  </a:lnTo>
                  <a:lnTo>
                    <a:pt x="30" y="594"/>
                  </a:lnTo>
                  <a:lnTo>
                    <a:pt x="30" y="595"/>
                  </a:lnTo>
                  <a:lnTo>
                    <a:pt x="429" y="595"/>
                  </a:lnTo>
                  <a:lnTo>
                    <a:pt x="429" y="718"/>
                  </a:lnTo>
                  <a:lnTo>
                    <a:pt x="367" y="718"/>
                  </a:lnTo>
                  <a:lnTo>
                    <a:pt x="367" y="771"/>
                  </a:lnTo>
                  <a:lnTo>
                    <a:pt x="545" y="771"/>
                  </a:lnTo>
                  <a:lnTo>
                    <a:pt x="545" y="718"/>
                  </a:lnTo>
                  <a:lnTo>
                    <a:pt x="482" y="718"/>
                  </a:lnTo>
                  <a:lnTo>
                    <a:pt x="482" y="595"/>
                  </a:lnTo>
                  <a:lnTo>
                    <a:pt x="885" y="595"/>
                  </a:lnTo>
                  <a:lnTo>
                    <a:pt x="885" y="594"/>
                  </a:lnTo>
                  <a:lnTo>
                    <a:pt x="911" y="594"/>
                  </a:lnTo>
                  <a:lnTo>
                    <a:pt x="911" y="541"/>
                  </a:lnTo>
                  <a:lnTo>
                    <a:pt x="885" y="541"/>
                  </a:lnTo>
                  <a:lnTo>
                    <a:pt x="885" y="54"/>
                  </a:lnTo>
                  <a:lnTo>
                    <a:pt x="912" y="54"/>
                  </a:lnTo>
                  <a:close/>
                  <a:moveTo>
                    <a:pt x="83" y="541"/>
                  </a:moveTo>
                  <a:lnTo>
                    <a:pt x="83" y="55"/>
                  </a:lnTo>
                  <a:lnTo>
                    <a:pt x="832" y="55"/>
                  </a:lnTo>
                  <a:lnTo>
                    <a:pt x="832" y="541"/>
                  </a:lnTo>
                  <a:lnTo>
                    <a:pt x="83" y="5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4" name="图片 3" descr="护士的手从静脉采血，以测试手女孩载体插图"/>
          <p:cNvPicPr>
            <a:picLocks noChangeAspect="1"/>
          </p:cNvPicPr>
          <p:nvPr/>
        </p:nvPicPr>
        <p:blipFill>
          <a:blip r:embed="rId2"/>
          <a:stretch>
            <a:fillRect/>
          </a:stretch>
        </p:blipFill>
        <p:spPr>
          <a:xfrm>
            <a:off x="3382010" y="3306445"/>
            <a:ext cx="751840" cy="751840"/>
          </a:xfrm>
          <a:prstGeom prst="rect">
            <a:avLst/>
          </a:prstGeom>
        </p:spPr>
      </p:pic>
      <p:pic>
        <p:nvPicPr>
          <p:cNvPr id="8" name="图片 7" descr="房子"/>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1940" y="1762125"/>
            <a:ext cx="914400" cy="914400"/>
          </a:xfrm>
          <a:prstGeom prst="rect">
            <a:avLst/>
          </a:prstGeom>
        </p:spPr>
      </p:pic>
      <p:pic>
        <p:nvPicPr>
          <p:cNvPr id="9" name="图片 8" descr="标志符号为比较性的两个对立的标志，图标用于比较两个产品"/>
          <p:cNvPicPr>
            <a:picLocks noChangeAspect="1"/>
          </p:cNvPicPr>
          <p:nvPr/>
        </p:nvPicPr>
        <p:blipFill>
          <a:blip r:embed="rId5"/>
          <a:stretch>
            <a:fillRect/>
          </a:stretch>
        </p:blipFill>
        <p:spPr>
          <a:xfrm>
            <a:off x="366395" y="316865"/>
            <a:ext cx="1732280" cy="1732280"/>
          </a:xfrm>
          <a:prstGeom prst="rect">
            <a:avLst/>
          </a:prstGeom>
          <a:gradFill>
            <a:gsLst>
              <a:gs pos="50000">
                <a:schemeClr val="accent2"/>
              </a:gs>
              <a:gs pos="0">
                <a:schemeClr val="accent2">
                  <a:lumMod val="25000"/>
                  <a:lumOff val="75000"/>
                </a:schemeClr>
              </a:gs>
              <a:gs pos="100000">
                <a:schemeClr val="accent2">
                  <a:lumMod val="85000"/>
                </a:schemeClr>
              </a:gs>
            </a:gsLst>
            <a:lin ang="5400000" scaled="0"/>
          </a:gradFill>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908224"/>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Financial Plan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0978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will use free versions for feedback and small-fee features to cover operational costs.</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9279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03</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THREE</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Work  Planning</a:t>
            </a:r>
            <a:endParaRPr lang="en-US" altLang="zh-CN" sz="2800" b="1" kern="0">
              <a:solidFill>
                <a:srgbClr val="4D4D4D"/>
              </a:solidFill>
              <a:latin typeface="Microsoft YaHei UI" panose="020B0503020204020204" charset="-122"/>
              <a:ea typeface="Microsoft YaHei UI" panose="020B0503020204020204" charset="-122"/>
            </a:endParaRPr>
          </a:p>
        </p:txBody>
      </p:sp>
      <p:sp>
        <p:nvSpPr>
          <p:cNvPr id="4" name="箭头: 五边形 3"/>
          <p:cNvSpPr/>
          <p:nvPr>
            <p:custDataLst>
              <p:tags r:id="rId2"/>
            </p:custDataLst>
          </p:nvPr>
        </p:nvSpPr>
        <p:spPr>
          <a:xfrm>
            <a:off x="448945" y="118491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custDataLst>
              <p:tags r:id="rId3"/>
            </p:custDataLst>
          </p:nvPr>
        </p:nvSpPr>
        <p:spPr>
          <a:xfrm>
            <a:off x="2535555" y="2482850"/>
            <a:ext cx="4634230"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Provided for free, focusing primarily on gathering user feedback.</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5,000 downloads and use user feedback to improve the app’s features and performance.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Focus on user growth and engagement, rather than financial returns.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1" name="PA_矩形 8"/>
          <p:cNvSpPr/>
          <p:nvPr>
            <p:custDataLst>
              <p:tags r:id="rId4"/>
            </p:custDataLst>
          </p:nvPr>
        </p:nvSpPr>
        <p:spPr>
          <a:xfrm>
            <a:off x="474345" y="127127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5"/>
            </p:custDataLst>
          </p:nvPr>
        </p:nvSpPr>
        <p:spPr>
          <a:xfrm>
            <a:off x="2430145" y="127127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6"/>
            </p:custDataLst>
          </p:nvPr>
        </p:nvSpPr>
        <p:spPr>
          <a:xfrm>
            <a:off x="4102100" y="126111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7"/>
            </p:custDataLst>
          </p:nvPr>
        </p:nvSpPr>
        <p:spPr>
          <a:xfrm>
            <a:off x="6074410" y="127127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3" name="PA_矩形 8"/>
          <p:cNvSpPr/>
          <p:nvPr>
            <p:custDataLst>
              <p:tags r:id="rId8"/>
            </p:custDataLst>
          </p:nvPr>
        </p:nvSpPr>
        <p:spPr>
          <a:xfrm>
            <a:off x="7905750" y="1271270"/>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p:tgtEl>
                                          <p:spTgt spid="70"/>
                                        </p:tgtEl>
                                        <p:attrNameLst>
                                          <p:attrName>ppt_y</p:attrName>
                                        </p:attrNameLst>
                                      </p:cBhvr>
                                      <p:tavLst>
                                        <p:tav tm="0">
                                          <p:val>
                                            <p:strVal val="#ppt_y+#ppt_h*1.125000"/>
                                          </p:val>
                                        </p:tav>
                                        <p:tav tm="100000">
                                          <p:val>
                                            <p:strVal val="#ppt_y"/>
                                          </p:val>
                                        </p:tav>
                                      </p:tavLst>
                                    </p:anim>
                                    <p:animEffect transition="in" filter="wipe(up)">
                                      <p:cBhvr>
                                        <p:cTn id="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17665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17792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4"/>
            </p:custDataLst>
          </p:nvPr>
        </p:nvSpPr>
        <p:spPr>
          <a:xfrm>
            <a:off x="387350" y="126301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2" name="矩形 71"/>
          <p:cNvSpPr/>
          <p:nvPr>
            <p:custDataLst>
              <p:tags r:id="rId5"/>
            </p:custDataLst>
          </p:nvPr>
        </p:nvSpPr>
        <p:spPr>
          <a:xfrm>
            <a:off x="2734310" y="2188845"/>
            <a:ext cx="4077970" cy="235331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Still free, with continued focus on collecting more user feedback.</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5,000 downloads by the time of the Beta release and increase user engagement.</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user retention through feedback collection and lay the foundation for introducing paid features in future versions.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3" name="PA_矩形 8"/>
          <p:cNvSpPr/>
          <p:nvPr>
            <p:custDataLst>
              <p:tags r:id="rId6"/>
            </p:custDataLst>
          </p:nvPr>
        </p:nvSpPr>
        <p:spPr>
          <a:xfrm>
            <a:off x="2343150" y="126301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 calcmode="lin" valueType="num">
                                      <p:cBhvr additive="base">
                                        <p:cTn id="17" dur="500"/>
                                        <p:tgtEl>
                                          <p:spTgt spid="72"/>
                                        </p:tgtEl>
                                        <p:attrNameLst>
                                          <p:attrName>ppt_y</p:attrName>
                                        </p:attrNameLst>
                                      </p:cBhvr>
                                      <p:tavLst>
                                        <p:tav tm="0">
                                          <p:val>
                                            <p:strVal val="#ppt_y+#ppt_h*1.125000"/>
                                          </p:val>
                                        </p:tav>
                                        <p:tav tm="100000">
                                          <p:val>
                                            <p:strVal val="#ppt_y"/>
                                          </p:val>
                                        </p:tav>
                                      </p:tavLst>
                                    </p:anim>
                                    <p:animEffect transition="in" filter="wipe(up)">
                                      <p:cBhvr>
                                        <p:cTn id="1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3" grpId="0"/>
      <p:bldP spid="29" grpId="1" animBg="1"/>
      <p:bldP spid="73" grpId="1"/>
      <p:bldP spid="72" grpId="0"/>
      <p:bldP spid="7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3220" y="107950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4230" y="108077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9380" y="108204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5"/>
            </p:custDataLst>
          </p:nvPr>
        </p:nvSpPr>
        <p:spPr>
          <a:xfrm>
            <a:off x="388620" y="116586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6"/>
            </p:custDataLst>
          </p:nvPr>
        </p:nvSpPr>
        <p:spPr>
          <a:xfrm>
            <a:off x="2344420" y="116586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4" name="矩形 73"/>
          <p:cNvSpPr/>
          <p:nvPr>
            <p:custDataLst>
              <p:tags r:id="rId7"/>
            </p:custDataLst>
          </p:nvPr>
        </p:nvSpPr>
        <p:spPr>
          <a:xfrm>
            <a:off x="2413000" y="2437130"/>
            <a:ext cx="5227320"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Potential introduction of optional small-fee features (e.g., more detailed health reports) to help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Test user acceptance of paid features and explore the app’s revenue potential.</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Continue focusing on user growth while testing the market’s response to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5" name="PA_矩形 8"/>
          <p:cNvSpPr/>
          <p:nvPr>
            <p:custDataLst>
              <p:tags r:id="rId8"/>
            </p:custDataLst>
          </p:nvPr>
        </p:nvSpPr>
        <p:spPr>
          <a:xfrm>
            <a:off x="4016375" y="115570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down)">
                                      <p:cBhvr>
                                        <p:cTn id="1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30" grpId="0" bldLvl="0" animBg="1"/>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131064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131191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131318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132842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39700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39700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38684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6" name="矩形 75"/>
          <p:cNvSpPr/>
          <p:nvPr>
            <p:custDataLst>
              <p:tags r:id="rId9"/>
            </p:custDataLst>
          </p:nvPr>
        </p:nvSpPr>
        <p:spPr>
          <a:xfrm>
            <a:off x="2224405" y="2530475"/>
            <a:ext cx="5278755" cy="203009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Adjust the pricing and content of paid features based on user feedback and data from the trial version.</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10,000 active users and begin generating revenue from paid features to cover operational costs.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Increase the number of active users while promoting the use of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7" name="PA_矩形 8"/>
          <p:cNvSpPr/>
          <p:nvPr>
            <p:custDataLst>
              <p:tags r:id="rId10"/>
            </p:custDataLst>
          </p:nvPr>
        </p:nvSpPr>
        <p:spPr>
          <a:xfrm>
            <a:off x="5987415" y="139700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anim calcmode="lin" valueType="num">
                                      <p:cBhvr additive="base">
                                        <p:cTn id="11" dur="500"/>
                                        <p:tgtEl>
                                          <p:spTgt spid="77"/>
                                        </p:tgtEl>
                                        <p:attrNameLst>
                                          <p:attrName>ppt_y</p:attrName>
                                        </p:attrNameLst>
                                      </p:cBhvr>
                                      <p:tavLst>
                                        <p:tav tm="0">
                                          <p:val>
                                            <p:strVal val="#ppt_y+#ppt_h*1.125000"/>
                                          </p:val>
                                        </p:tav>
                                        <p:tav tm="100000">
                                          <p:val>
                                            <p:strVal val="#ppt_y"/>
                                          </p:val>
                                        </p:tav>
                                      </p:tavLst>
                                    </p:anim>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 calcmode="lin" valueType="num">
                                      <p:cBhvr additive="base">
                                        <p:cTn id="17" dur="500" fill="hold"/>
                                        <p:tgtEl>
                                          <p:spTgt spid="76"/>
                                        </p:tgtEl>
                                        <p:attrNameLst>
                                          <p:attrName>ppt_x</p:attrName>
                                        </p:attrNameLst>
                                      </p:cBhvr>
                                      <p:tavLst>
                                        <p:tav tm="0">
                                          <p:val>
                                            <p:strVal val="#ppt_x"/>
                                          </p:val>
                                        </p:tav>
                                        <p:tav tm="100000">
                                          <p:val>
                                            <p:strVal val="#ppt_x"/>
                                          </p:val>
                                        </p:tav>
                                      </p:tavLst>
                                    </p:anim>
                                    <p:anim calcmode="lin" valueType="num">
                                      <p:cBhvr additive="base">
                                        <p:cTn id="1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31" grpId="0" animBg="1"/>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965835"/>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967105"/>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968375"/>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983615"/>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PA_矩形 8"/>
          <p:cNvSpPr/>
          <p:nvPr>
            <p:custDataLst>
              <p:tags r:id="rId6"/>
            </p:custDataLst>
          </p:nvPr>
        </p:nvSpPr>
        <p:spPr>
          <a:xfrm>
            <a:off x="387350" y="1052195"/>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3" name="PA_矩形 8"/>
          <p:cNvSpPr/>
          <p:nvPr>
            <p:custDataLst>
              <p:tags r:id="rId7"/>
            </p:custDataLst>
          </p:nvPr>
        </p:nvSpPr>
        <p:spPr>
          <a:xfrm>
            <a:off x="2343150" y="1052195"/>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5" name="PA_矩形 8"/>
          <p:cNvSpPr/>
          <p:nvPr>
            <p:custDataLst>
              <p:tags r:id="rId8"/>
            </p:custDataLst>
          </p:nvPr>
        </p:nvSpPr>
        <p:spPr>
          <a:xfrm>
            <a:off x="4015105" y="1042035"/>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7" name="PA_矩形 8"/>
          <p:cNvSpPr/>
          <p:nvPr>
            <p:custDataLst>
              <p:tags r:id="rId9"/>
            </p:custDataLst>
          </p:nvPr>
        </p:nvSpPr>
        <p:spPr>
          <a:xfrm>
            <a:off x="5987415" y="1052195"/>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0"/>
            </p:custDataLst>
          </p:nvPr>
        </p:nvSpPr>
        <p:spPr>
          <a:xfrm>
            <a:off x="7624445" y="983615"/>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1"/>
            </p:custDataLst>
          </p:nvPr>
        </p:nvSpPr>
        <p:spPr>
          <a:xfrm>
            <a:off x="7818755" y="1052195"/>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
        <p:nvSpPr>
          <p:cNvPr id="5" name="矩形 4"/>
          <p:cNvSpPr/>
          <p:nvPr>
            <p:custDataLst>
              <p:tags r:id="rId12"/>
            </p:custDataLst>
          </p:nvPr>
        </p:nvSpPr>
        <p:spPr>
          <a:xfrm>
            <a:off x="2628900" y="2310130"/>
            <a:ext cx="4406265" cy="2353310"/>
          </a:xfrm>
          <a:prstGeom prst="rect">
            <a:avLst/>
          </a:prstGeom>
        </p:spPr>
        <p:txBody>
          <a:bodyPr wrap="square">
            <a:spAutoFit/>
          </a:bodyPr>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Established paid features, with free basic services still available.</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the app is mature and stable based on feedback and data from previous versions, and expand promotion to a broader community and market.</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14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user growth and engagement while scaling revenue from paid features.</a:t>
            </a:r>
            <a:endParaRPr kumimoji="0" lang="en-US" altLang="zh-CN" sz="14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2412725" y="148046"/>
            <a:ext cx="4318551" cy="400110"/>
          </a:xfrm>
          <a:prstGeom prst="rect">
            <a:avLst/>
          </a:prstGeom>
        </p:spPr>
        <p:txBody>
          <a:bodyPr wrap="square">
            <a:spAutoFit/>
          </a:bodyPr>
          <a:lstStyle/>
          <a:p>
            <a:pPr algn="ctr" defTabSz="685800"/>
            <a:r>
              <a:rPr lang="en-US" altLang="zh-CN" sz="2000" b="1" kern="0">
                <a:solidFill>
                  <a:srgbClr val="4D4D4D"/>
                </a:solidFill>
                <a:latin typeface="+mj-lt"/>
                <a:ea typeface="微软雅黑" panose="020B0503020204020204" charset="-122"/>
              </a:rPr>
              <a:t>Work  Planning</a:t>
            </a:r>
            <a:endParaRPr lang="en-US" altLang="zh-CN" sz="2000" b="1" kern="0">
              <a:solidFill>
                <a:srgbClr val="4D4D4D"/>
              </a:solidFill>
              <a:latin typeface="+mj-lt"/>
              <a:ea typeface="微软雅黑" panose="020B0503020204020204" charset="-122"/>
            </a:endParaRPr>
          </a:p>
        </p:txBody>
      </p:sp>
      <p:sp>
        <p:nvSpPr>
          <p:cNvPr id="4" name="箭头: 五边形 3"/>
          <p:cNvSpPr/>
          <p:nvPr>
            <p:custDataLst>
              <p:tags r:id="rId2"/>
            </p:custDataLst>
          </p:nvPr>
        </p:nvSpPr>
        <p:spPr>
          <a:xfrm>
            <a:off x="361950" y="2434590"/>
            <a:ext cx="1445895" cy="82296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p:cNvSpPr/>
          <p:nvPr>
            <p:custDataLst>
              <p:tags r:id="rId3"/>
            </p:custDataLst>
          </p:nvPr>
        </p:nvSpPr>
        <p:spPr>
          <a:xfrm>
            <a:off x="2092960" y="2435860"/>
            <a:ext cx="1414780" cy="82232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p:cNvSpPr/>
          <p:nvPr>
            <p:custDataLst>
              <p:tags r:id="rId4"/>
            </p:custDataLst>
          </p:nvPr>
        </p:nvSpPr>
        <p:spPr>
          <a:xfrm>
            <a:off x="3928110" y="2437130"/>
            <a:ext cx="1409065" cy="82105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custDataLst>
              <p:tags r:id="rId5"/>
            </p:custDataLst>
          </p:nvPr>
        </p:nvSpPr>
        <p:spPr>
          <a:xfrm>
            <a:off x="5758180" y="2452370"/>
            <a:ext cx="1445260" cy="805180"/>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0" name="矩形 69"/>
          <p:cNvSpPr/>
          <p:nvPr>
            <p:custDataLst>
              <p:tags r:id="rId6"/>
            </p:custDataLst>
          </p:nvPr>
        </p:nvSpPr>
        <p:spPr>
          <a:xfrm>
            <a:off x="55880" y="3311525"/>
            <a:ext cx="2287270" cy="154559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Provided for free, focusing primarily on gathering user feedback.</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5,000 downloads and use user feedback to improve the app’s features and performance.</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Focus on user growth and engagement, rather than financial returns.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1" name="PA_矩形 8"/>
          <p:cNvSpPr/>
          <p:nvPr>
            <p:custDataLst>
              <p:tags r:id="rId7"/>
            </p:custDataLst>
          </p:nvPr>
        </p:nvSpPr>
        <p:spPr>
          <a:xfrm>
            <a:off x="387350" y="2520950"/>
            <a:ext cx="104648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A</a:t>
            </a:r>
            <a:r>
              <a:rPr lang="en-US" altLang="zh-CN" kern="0">
                <a:solidFill>
                  <a:schemeClr val="bg1"/>
                </a:solidFill>
                <a:latin typeface="+mj-lt"/>
                <a:ea typeface="微软雅黑" panose="020B0503020204020204" charset="-122"/>
              </a:rPr>
              <a:t>lpha</a:t>
            </a:r>
            <a:endParaRPr lang="en-US" altLang="zh-CN" kern="0">
              <a:solidFill>
                <a:schemeClr val="bg1"/>
              </a:solidFill>
              <a:latin typeface="+mj-lt"/>
              <a:ea typeface="微软雅黑" panose="020B0503020204020204" charset="-122"/>
            </a:endParaRPr>
          </a:p>
          <a:p>
            <a:pPr lvl="0" algn="ctr" defTabSz="685800">
              <a:defRPr/>
            </a:pPr>
            <a:r>
              <a:rPr lang="en-US" altLang="zh-CN" kern="0">
                <a:solidFill>
                  <a:schemeClr val="bg1"/>
                </a:solidFill>
                <a:latin typeface="+mj-lt"/>
                <a:ea typeface="微软雅黑" panose="020B0503020204020204" charset="-122"/>
              </a:rPr>
              <a:t>Version</a:t>
            </a:r>
            <a:endParaRPr lang="en-US" altLang="zh-CN" kern="0">
              <a:solidFill>
                <a:schemeClr val="bg1"/>
              </a:solidFill>
              <a:latin typeface="+mj-lt"/>
              <a:ea typeface="微软雅黑" panose="020B0503020204020204" charset="-122"/>
            </a:endParaRPr>
          </a:p>
        </p:txBody>
      </p:sp>
      <p:sp>
        <p:nvSpPr>
          <p:cNvPr id="72" name="矩形 71"/>
          <p:cNvSpPr/>
          <p:nvPr>
            <p:custDataLst>
              <p:tags r:id="rId8"/>
            </p:custDataLst>
          </p:nvPr>
        </p:nvSpPr>
        <p:spPr>
          <a:xfrm>
            <a:off x="1802130" y="845185"/>
            <a:ext cx="2692400" cy="154559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Still free, with continued focus on collecting more user feedback.</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5,000 downloads by the time of the Beta release and increase user engagement.</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user retention through feedback collection and lay the foundation for introducing paid features in future versions.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3" name="PA_矩形 8"/>
          <p:cNvSpPr/>
          <p:nvPr>
            <p:custDataLst>
              <p:tags r:id="rId9"/>
            </p:custDataLst>
          </p:nvPr>
        </p:nvSpPr>
        <p:spPr>
          <a:xfrm>
            <a:off x="2343150" y="2520950"/>
            <a:ext cx="1013460"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Beta Version</a:t>
            </a:r>
            <a:endParaRPr lang="en-US" altLang="zh-CN" kern="0">
              <a:solidFill>
                <a:schemeClr val="bg1"/>
              </a:solidFill>
              <a:latin typeface="+mj-lt"/>
              <a:ea typeface="微软雅黑" panose="020B0503020204020204" charset="-122"/>
            </a:endParaRPr>
          </a:p>
        </p:txBody>
      </p:sp>
      <p:sp>
        <p:nvSpPr>
          <p:cNvPr id="74" name="矩形 73"/>
          <p:cNvSpPr/>
          <p:nvPr>
            <p:custDataLst>
              <p:tags r:id="rId10"/>
            </p:custDataLst>
          </p:nvPr>
        </p:nvSpPr>
        <p:spPr>
          <a:xfrm>
            <a:off x="2860675" y="3384550"/>
            <a:ext cx="3126740" cy="154559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Potential introduction of optional small-fee features (e.g., more detailed health reports) to help cover operational costs.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Test user acceptance of paid features and explore the app’s revenue potential.</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Continue focusing on user growth while testing the market’s response to paid features.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5" name="PA_矩形 8"/>
          <p:cNvSpPr/>
          <p:nvPr>
            <p:custDataLst>
              <p:tags r:id="rId11"/>
            </p:custDataLst>
          </p:nvPr>
        </p:nvSpPr>
        <p:spPr>
          <a:xfrm>
            <a:off x="4015105" y="2510790"/>
            <a:ext cx="123634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Trial Version </a:t>
            </a:r>
            <a:endParaRPr lang="en-US" altLang="zh-CN" kern="0">
              <a:solidFill>
                <a:schemeClr val="bg1"/>
              </a:solidFill>
              <a:latin typeface="+mj-lt"/>
              <a:ea typeface="微软雅黑" panose="020B0503020204020204" charset="-122"/>
            </a:endParaRPr>
          </a:p>
        </p:txBody>
      </p:sp>
      <p:sp>
        <p:nvSpPr>
          <p:cNvPr id="76" name="矩形 75"/>
          <p:cNvSpPr/>
          <p:nvPr>
            <p:custDataLst>
              <p:tags r:id="rId12"/>
            </p:custDataLst>
          </p:nvPr>
        </p:nvSpPr>
        <p:spPr>
          <a:xfrm>
            <a:off x="5516880" y="845185"/>
            <a:ext cx="2844165" cy="1337945"/>
          </a:xfrm>
          <a:prstGeom prst="rect">
            <a:avLst/>
          </a:prstGeom>
        </p:spPr>
        <p:txBody>
          <a:bodyPr wrap="square">
            <a:spAutoFit/>
          </a:bodyPr>
          <a:lstStyle/>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Adjust the pricing and content of paid features based on user feedback and data from the trial version.</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Reach 10,000 active users and begin generating revenue from paid features to cover operational costs.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Increase the number of active users while promoting the use of paid features.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
        <p:nvSpPr>
          <p:cNvPr id="77" name="PA_矩形 8"/>
          <p:cNvSpPr/>
          <p:nvPr>
            <p:custDataLst>
              <p:tags r:id="rId13"/>
            </p:custDataLst>
          </p:nvPr>
        </p:nvSpPr>
        <p:spPr>
          <a:xfrm>
            <a:off x="5987415" y="2520950"/>
            <a:ext cx="1095375" cy="284480"/>
          </a:xfrm>
          <a:prstGeom prst="rect">
            <a:avLst/>
          </a:prstGeom>
        </p:spPr>
        <p:txBody>
          <a:bodyPr wrap="square">
            <a:noAutofit/>
          </a:bodyPr>
          <a:lstStyle/>
          <a:p>
            <a:pPr lvl="0" algn="ctr" defTabSz="685800">
              <a:defRPr/>
            </a:pPr>
            <a:r>
              <a:rPr lang="en-US" altLang="zh-CN" kern="0">
                <a:solidFill>
                  <a:schemeClr val="bg1"/>
                </a:solidFill>
                <a:latin typeface="+mj-lt"/>
                <a:ea typeface="微软雅黑" panose="020B0503020204020204" charset="-122"/>
              </a:rPr>
              <a:t>RTM  Version </a:t>
            </a:r>
            <a:endParaRPr lang="en-US" altLang="zh-CN" kern="0">
              <a:solidFill>
                <a:schemeClr val="bg1"/>
              </a:solidFill>
              <a:latin typeface="+mj-lt"/>
              <a:ea typeface="微软雅黑" panose="020B0503020204020204" charset="-122"/>
            </a:endParaRPr>
          </a:p>
        </p:txBody>
      </p:sp>
      <p:sp>
        <p:nvSpPr>
          <p:cNvPr id="2" name="任意多边形: 形状 29"/>
          <p:cNvSpPr/>
          <p:nvPr>
            <p:custDataLst>
              <p:tags r:id="rId14"/>
            </p:custDataLst>
          </p:nvPr>
        </p:nvSpPr>
        <p:spPr>
          <a:xfrm>
            <a:off x="7624445" y="2452370"/>
            <a:ext cx="1351280" cy="804545"/>
          </a:xfrm>
          <a:custGeom>
            <a:avLst/>
            <a:gdLst>
              <a:gd name="connsiteX0" fmla="*/ 0 w 2157760"/>
              <a:gd name="connsiteY0" fmla="*/ 0 h 836341"/>
              <a:gd name="connsiteX1" fmla="*/ 1739590 w 2157760"/>
              <a:gd name="connsiteY1" fmla="*/ 0 h 836341"/>
              <a:gd name="connsiteX2" fmla="*/ 2157760 w 2157760"/>
              <a:gd name="connsiteY2" fmla="*/ 418171 h 836341"/>
              <a:gd name="connsiteX3" fmla="*/ 1739590 w 2157760"/>
              <a:gd name="connsiteY3" fmla="*/ 836341 h 836341"/>
              <a:gd name="connsiteX4" fmla="*/ 0 w 2157760"/>
              <a:gd name="connsiteY4" fmla="*/ 836341 h 836341"/>
              <a:gd name="connsiteX5" fmla="*/ 418170 w 2157760"/>
              <a:gd name="connsiteY5" fmla="*/ 418171 h 83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7760" h="836341">
                <a:moveTo>
                  <a:pt x="0" y="0"/>
                </a:moveTo>
                <a:lnTo>
                  <a:pt x="1739590" y="0"/>
                </a:lnTo>
                <a:lnTo>
                  <a:pt x="2157760" y="418171"/>
                </a:lnTo>
                <a:lnTo>
                  <a:pt x="1739590" y="836341"/>
                </a:lnTo>
                <a:lnTo>
                  <a:pt x="0" y="836341"/>
                </a:lnTo>
                <a:lnTo>
                  <a:pt x="418170" y="41817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PA_矩形 8"/>
          <p:cNvSpPr/>
          <p:nvPr>
            <p:custDataLst>
              <p:tags r:id="rId15"/>
            </p:custDataLst>
          </p:nvPr>
        </p:nvSpPr>
        <p:spPr>
          <a:xfrm>
            <a:off x="7818755" y="2520950"/>
            <a:ext cx="997585" cy="284480"/>
          </a:xfrm>
          <a:prstGeom prst="rect">
            <a:avLst/>
          </a:prstGeom>
        </p:spPr>
        <p:txBody>
          <a:bodyPr wrap="square">
            <a:noAutofit/>
          </a:bodyPr>
          <a:p>
            <a:pPr lvl="0" algn="ctr" defTabSz="685800">
              <a:defRPr/>
            </a:pPr>
            <a:r>
              <a:rPr lang="en-US" altLang="zh-CN" kern="0">
                <a:solidFill>
                  <a:schemeClr val="bg1"/>
                </a:solidFill>
                <a:latin typeface="+mj-lt"/>
                <a:ea typeface="微软雅黑" panose="020B0503020204020204" charset="-122"/>
              </a:rPr>
              <a:t>GA  Version</a:t>
            </a:r>
            <a:endParaRPr lang="en-US" altLang="zh-CN" kern="0">
              <a:solidFill>
                <a:schemeClr val="bg1"/>
              </a:solidFill>
              <a:latin typeface="+mj-lt"/>
              <a:ea typeface="微软雅黑" panose="020B0503020204020204" charset="-122"/>
            </a:endParaRPr>
          </a:p>
        </p:txBody>
      </p:sp>
      <p:sp>
        <p:nvSpPr>
          <p:cNvPr id="5" name="矩形 4"/>
          <p:cNvSpPr/>
          <p:nvPr>
            <p:custDataLst>
              <p:tags r:id="rId16"/>
            </p:custDataLst>
          </p:nvPr>
        </p:nvSpPr>
        <p:spPr>
          <a:xfrm>
            <a:off x="6285230" y="3384550"/>
            <a:ext cx="2858770" cy="1545590"/>
          </a:xfrm>
          <a:prstGeom prst="rect">
            <a:avLst/>
          </a:prstGeom>
        </p:spPr>
        <p:txBody>
          <a:bodyPr wrap="square">
            <a:spAutoFit/>
          </a:bodyPr>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Pricing</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Established paid features, with free basic services still available.</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Goal</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Ensure the app is mature and stable based on feedback and data from previous versions, and expand promotion to a broader community and market.</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a:p>
            <a:pPr algn="l" defTabSz="685800">
              <a:lnSpc>
                <a:spcPct val="150000"/>
              </a:lnSpc>
              <a:buClr>
                <a:srgbClr val="E7E6E6">
                  <a:lumMod val="10000"/>
                </a:srgbClr>
              </a:buClr>
              <a:defRPr/>
            </a:pPr>
            <a:r>
              <a:rPr kumimoji="0" lang="en-US" altLang="zh-CN" sz="900" b="1"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Sales Focus</a:t>
            </a:r>
            <a:r>
              <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rPr>
              <a:t>: Maintain user growth and engagement while scaling revenue from paid features.</a:t>
            </a:r>
            <a:endParaRPr kumimoji="0" lang="en-US" altLang="zh-CN" sz="900" b="0" i="0" u="none" strike="noStrike" kern="1200" cap="none" spc="0" normalizeH="0" baseline="0" noProof="0">
              <a:ln>
                <a:noFill/>
              </a:ln>
              <a:solidFill>
                <a:schemeClr val="tx1">
                  <a:lumMod val="75000"/>
                  <a:lumOff val="25000"/>
                </a:schemeClr>
              </a:solidFill>
              <a:effectLst/>
              <a:uLnTx/>
              <a:uFillTx/>
              <a:latin typeface="Calibri Light" panose="020F0302020204030204"/>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p:tgtEl>
                                          <p:spTgt spid="70"/>
                                        </p:tgtEl>
                                        <p:attrNameLst>
                                          <p:attrName>ppt_y</p:attrName>
                                        </p:attrNameLst>
                                      </p:cBhvr>
                                      <p:tavLst>
                                        <p:tav tm="0">
                                          <p:val>
                                            <p:strVal val="#ppt_y+#ppt_h*1.125000"/>
                                          </p:val>
                                        </p:tav>
                                        <p:tav tm="100000">
                                          <p:val>
                                            <p:strVal val="#ppt_y"/>
                                          </p:val>
                                        </p:tav>
                                      </p:tavLst>
                                    </p:anim>
                                    <p:animEffect transition="in" filter="wipe(up)">
                                      <p:cBhvr>
                                        <p:cTn id="8" dur="500"/>
                                        <p:tgtEl>
                                          <p:spTgt spid="70"/>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linds(horizontal)">
                                      <p:cBhvr>
                                        <p:cTn id="13" dur="50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wipe(down)">
                                      <p:cBhvr>
                                        <p:cTn id="18" dur="500"/>
                                        <p:tgtEl>
                                          <p:spTgt spid="7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ppt_x"/>
                                          </p:val>
                                        </p:tav>
                                        <p:tav tm="100000">
                                          <p:val>
                                            <p:strVal val="#ppt_x"/>
                                          </p:val>
                                        </p:tav>
                                      </p:tavLst>
                                    </p:anim>
                                    <p:anim calcmode="lin" valueType="num">
                                      <p:cBhvr additive="base">
                                        <p:cTn id="2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ox(in)">
                                      <p:cBhvr>
                                        <p:cTn id="2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 grpId="0"/>
      <p:bldP spid="5" grpId="1"/>
      <p:bldP spid="72" grpId="0"/>
      <p:bldP spid="72" grpId="1"/>
      <p:bldP spid="74" grpId="0"/>
      <p:bldP spid="74" grpId="1"/>
      <p:bldP spid="70" grpId="0"/>
      <p:bldP spid="7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18" y="1869489"/>
            <a:ext cx="6499631"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Validation</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690733"/>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User testing and feedback will refine the app and validate its effectiveness before broader release.</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61722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04</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FOUR</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custDataLst>
              <p:tags r:id="rId1"/>
            </p:custDataLst>
          </p:nvPr>
        </p:nvSpPr>
        <p:spPr>
          <a:xfrm>
            <a:off x="370004" y="1923323"/>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2"/>
            </p:custDataLst>
          </p:nvPr>
        </p:nvSpPr>
        <p:spPr>
          <a:xfrm>
            <a:off x="370004" y="3516819"/>
            <a:ext cx="604007" cy="6040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3"/>
            </p:custDataLst>
          </p:nvPr>
        </p:nvSpPr>
        <p:spPr>
          <a:xfrm>
            <a:off x="1101139" y="2021287"/>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engage 100 diverse users aged 18-65, tracking metrics such as daily active users (target 70%) and gathering qualitative feedback through surveys.</a:t>
            </a:r>
            <a:r>
              <a:rPr lang="en-US" altLang="zh-CN" sz="1050">
                <a:solidFill>
                  <a:schemeClr val="tx1">
                    <a:lumMod val="65000"/>
                    <a:lumOff val="35000"/>
                  </a:schemeClr>
                </a:solidFill>
                <a:ea typeface="微软雅黑" panose="020B0503020204020204" charset="-122"/>
                <a:cs typeface="+mn-ea"/>
                <a:sym typeface="+mn-lt"/>
              </a:rPr>
              <a:t> </a:t>
            </a:r>
            <a:endParaRPr lang="en-US" altLang="zh-CN" sz="105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4"/>
            </p:custDataLst>
          </p:nvPr>
        </p:nvSpPr>
        <p:spPr>
          <a:xfrm>
            <a:off x="1101139" y="1754046"/>
            <a:ext cx="1639427"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Beta Testing</a:t>
            </a:r>
            <a:endParaRPr lang="en-US" altLang="zh-CN" sz="1600" b="1" kern="0">
              <a:solidFill>
                <a:schemeClr val="accent3"/>
              </a:solidFill>
              <a:latin typeface="+mj-lt"/>
              <a:ea typeface="微软雅黑" panose="020B0503020204020204" charset="-122"/>
            </a:endParaRPr>
          </a:p>
        </p:txBody>
      </p:sp>
      <p:sp>
        <p:nvSpPr>
          <p:cNvPr id="54" name="矩形 53"/>
          <p:cNvSpPr/>
          <p:nvPr>
            <p:custDataLst>
              <p:tags r:id="rId5"/>
            </p:custDataLst>
          </p:nvPr>
        </p:nvSpPr>
        <p:spPr>
          <a:xfrm>
            <a:off x="1101139" y="3670006"/>
            <a:ext cx="3266220" cy="81851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20 participants will perform key tasks (e.g., registering, submitting samples), aiming for 90% task success and completion times under 3 minutes.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6"/>
            </p:custDataLst>
          </p:nvPr>
        </p:nvSpPr>
        <p:spPr>
          <a:xfrm>
            <a:off x="1101090" y="3402965"/>
            <a:ext cx="2082800"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Usability Testing</a:t>
            </a:r>
            <a:endParaRPr lang="en-US" altLang="zh-CN" sz="1600" b="1" kern="0">
              <a:solidFill>
                <a:schemeClr val="accent3"/>
              </a:solidFill>
              <a:latin typeface="+mj-lt"/>
              <a:ea typeface="微软雅黑" panose="020B0503020204020204" charset="-122"/>
            </a:endParaRPr>
          </a:p>
        </p:txBody>
      </p:sp>
      <p:sp>
        <p:nvSpPr>
          <p:cNvPr id="5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custDataLst>
              <p:tags r:id="rId7"/>
            </p:custDataLst>
          </p:nvPr>
        </p:nvSpPr>
        <p:spPr bwMode="auto">
          <a:xfrm>
            <a:off x="517362" y="2092600"/>
            <a:ext cx="309291" cy="26379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grpSp>
        <p:nvGrpSpPr>
          <p:cNvPr id="59"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custDataLst>
              <p:tags r:id="rId8"/>
            </p:custDataLst>
          </p:nvPr>
        </p:nvGrpSpPr>
        <p:grpSpPr bwMode="auto">
          <a:xfrm>
            <a:off x="535963" y="3670006"/>
            <a:ext cx="272089" cy="317203"/>
            <a:chOff x="2492" y="1167"/>
            <a:chExt cx="778" cy="907"/>
          </a:xfrm>
          <a:solidFill>
            <a:schemeClr val="bg1"/>
          </a:solidFill>
        </p:grpSpPr>
        <p:sp>
          <p:nvSpPr>
            <p:cNvPr id="60" name="Freeform 9"/>
            <p:cNvSpPr>
              <a:spLocks noEditPoints="1"/>
            </p:cNvSpPr>
            <p:nvPr>
              <p:custDataLst>
                <p:tags r:id="rId9"/>
              </p:custDataLst>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Rectangle 10"/>
            <p:cNvSpPr>
              <a:spLocks noChangeArrowheads="1"/>
            </p:cNvSpPr>
            <p:nvPr>
              <p:custDataLst>
                <p:tags r:id="rId10"/>
              </p:custDataLst>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Rectangle 11"/>
            <p:cNvSpPr>
              <a:spLocks noChangeArrowheads="1"/>
            </p:cNvSpPr>
            <p:nvPr>
              <p:custDataLst>
                <p:tags r:id="rId11"/>
              </p:custDataLst>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12"/>
            <p:cNvSpPr>
              <a:spLocks noEditPoints="1"/>
            </p:cNvSpPr>
            <p:nvPr>
              <p:custDataLst>
                <p:tags r:id="rId12"/>
              </p:custDataLst>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 name="文本框 1"/>
          <p:cNvSpPr txBox="1"/>
          <p:nvPr/>
        </p:nvSpPr>
        <p:spPr>
          <a:xfrm>
            <a:off x="1983740"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User Testing and Usability</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4" name="图片 3" descr="卡通图标的涂鸦平板与夹纸和笔。用来列清单的平板电脑，列出要做的重要事情。完成作业。矢量分离在白色背景上"/>
          <p:cNvPicPr>
            <a:picLocks noChangeAspect="1"/>
          </p:cNvPicPr>
          <p:nvPr/>
        </p:nvPicPr>
        <p:blipFill>
          <a:blip r:embed="rId13"/>
          <a:stretch>
            <a:fillRect/>
          </a:stretch>
        </p:blipFill>
        <p:spPr>
          <a:xfrm>
            <a:off x="5334635" y="1430655"/>
            <a:ext cx="2956560" cy="2956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a:off x="414419" y="1150321"/>
            <a:ext cx="3852613" cy="728946"/>
            <a:chOff x="4706216" y="1301443"/>
            <a:chExt cx="3852613" cy="728946"/>
          </a:xfrm>
        </p:grpSpPr>
        <p:sp>
          <p:nvSpPr>
            <p:cNvPr id="16" name="PA_矩形 8"/>
            <p:cNvSpPr/>
            <p:nvPr>
              <p:custDataLst>
                <p:tags r:id="rId2"/>
              </p:custDataLst>
            </p:nvPr>
          </p:nvSpPr>
          <p:spPr>
            <a:xfrm>
              <a:off x="5181196" y="1301443"/>
              <a:ext cx="323596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APP Introduction </a:t>
              </a:r>
              <a:endParaRPr lang="en-US" altLang="zh-CN" b="1" kern="0">
                <a:solidFill>
                  <a:srgbClr val="4D4D4D"/>
                </a:solidFill>
                <a:latin typeface="+mj-lt"/>
                <a:ea typeface="微软雅黑" panose="020B0503020204020204" charset="-122"/>
              </a:endParaRPr>
            </a:p>
          </p:txBody>
        </p:sp>
        <p:sp>
          <p:nvSpPr>
            <p:cNvPr id="17" name="矩形 16"/>
            <p:cNvSpPr/>
            <p:nvPr>
              <p:custDataLst>
                <p:tags r:id="rId3"/>
              </p:custDataLst>
            </p:nvPr>
          </p:nvSpPr>
          <p:spPr>
            <a:xfrm>
              <a:off x="5206030" y="1616369"/>
              <a:ext cx="3352799" cy="41402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LifePulse is an AI-powered mobile app for at-home blood testing and personalized health reports. </a:t>
              </a:r>
              <a:endParaRPr lang="en-US" altLang="zh-CN" sz="1050" kern="0">
                <a:solidFill>
                  <a:srgbClr val="4D4D4D"/>
                </a:solidFill>
                <a:cs typeface="Arial" panose="020B0604020202020204" pitchFamily="34" charset="0"/>
              </a:endParaRPr>
            </a:p>
          </p:txBody>
        </p:sp>
        <p:grpSp>
          <p:nvGrpSpPr>
            <p:cNvPr id="24" name="组合 23"/>
            <p:cNvGrpSpPr/>
            <p:nvPr/>
          </p:nvGrpSpPr>
          <p:grpSpPr>
            <a:xfrm>
              <a:off x="4706216" y="1335427"/>
              <a:ext cx="467839" cy="457934"/>
              <a:chOff x="63991" y="1940118"/>
              <a:chExt cx="467839" cy="457934"/>
            </a:xfrm>
          </p:grpSpPr>
          <p:sp>
            <p:nvSpPr>
              <p:cNvPr id="25" name="椭圆 24"/>
              <p:cNvSpPr/>
              <p:nvPr>
                <p:custDataLst>
                  <p:tags r:id="rId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PA_矩形 8"/>
              <p:cNvSpPr/>
              <p:nvPr>
                <p:custDataLst>
                  <p:tags r:id="rId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01</a:t>
                </a:r>
                <a:endParaRPr lang="en-US" altLang="zh-CN" b="1" kern="0">
                  <a:solidFill>
                    <a:schemeClr val="bg1"/>
                  </a:solidFill>
                  <a:latin typeface="+mj-lt"/>
                  <a:ea typeface="微软雅黑" panose="020B0503020204020204" charset="-122"/>
                </a:endParaRPr>
              </a:p>
            </p:txBody>
          </p:sp>
        </p:grpSp>
      </p:grpSp>
      <p:grpSp>
        <p:nvGrpSpPr>
          <p:cNvPr id="3" name="组合 2"/>
          <p:cNvGrpSpPr/>
          <p:nvPr>
            <p:custDataLst>
              <p:tags r:id="rId6"/>
            </p:custDataLst>
          </p:nvPr>
        </p:nvGrpSpPr>
        <p:grpSpPr>
          <a:xfrm>
            <a:off x="414419" y="2110132"/>
            <a:ext cx="5161915" cy="567656"/>
            <a:chOff x="4696311" y="2530173"/>
            <a:chExt cx="5161915" cy="567656"/>
          </a:xfrm>
        </p:grpSpPr>
        <p:sp>
          <p:nvSpPr>
            <p:cNvPr id="18" name="PA_矩形 8"/>
            <p:cNvSpPr/>
            <p:nvPr>
              <p:custDataLst>
                <p:tags r:id="rId7"/>
              </p:custDataLst>
            </p:nvPr>
          </p:nvSpPr>
          <p:spPr>
            <a:xfrm>
              <a:off x="5177006" y="2530173"/>
              <a:ext cx="468122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Market Analysis</a:t>
              </a:r>
              <a:endParaRPr lang="en-US" altLang="zh-CN" b="1" kern="0">
                <a:solidFill>
                  <a:srgbClr val="4D4D4D"/>
                </a:solidFill>
                <a:latin typeface="+mj-lt"/>
                <a:ea typeface="微软雅黑" panose="020B0503020204020204" charset="-122"/>
              </a:endParaRPr>
            </a:p>
          </p:txBody>
        </p:sp>
        <p:sp>
          <p:nvSpPr>
            <p:cNvPr id="19" name="矩形 18"/>
            <p:cNvSpPr/>
            <p:nvPr>
              <p:custDataLst>
                <p:tags r:id="rId8"/>
              </p:custDataLst>
            </p:nvPr>
          </p:nvSpPr>
          <p:spPr>
            <a:xfrm>
              <a:off x="5201835" y="2845099"/>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Lorem ipsum dolor sit amet, consectetuer adipiscing elit. </a:t>
              </a:r>
              <a:endParaRPr lang="en-US" altLang="zh-CN" sz="1050" kern="0">
                <a:solidFill>
                  <a:srgbClr val="4D4D4D"/>
                </a:solidFill>
                <a:cs typeface="Arial" panose="020B0604020202020204" pitchFamily="34" charset="0"/>
              </a:endParaRPr>
            </a:p>
          </p:txBody>
        </p:sp>
        <p:grpSp>
          <p:nvGrpSpPr>
            <p:cNvPr id="30" name="组合 29"/>
            <p:cNvGrpSpPr/>
            <p:nvPr/>
          </p:nvGrpSpPr>
          <p:grpSpPr>
            <a:xfrm>
              <a:off x="4696311" y="2542698"/>
              <a:ext cx="467839" cy="457934"/>
              <a:chOff x="63991" y="1940118"/>
              <a:chExt cx="467839" cy="457934"/>
            </a:xfrm>
          </p:grpSpPr>
          <p:sp>
            <p:nvSpPr>
              <p:cNvPr id="31" name="椭圆 30"/>
              <p:cNvSpPr/>
              <p:nvPr>
                <p:custDataLst>
                  <p:tags r:id="rId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PA_矩形 8"/>
              <p:cNvSpPr/>
              <p:nvPr>
                <p:custDataLst>
                  <p:tags r:id="rId1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02</a:t>
                </a:r>
                <a:endParaRPr lang="en-US" altLang="zh-CN" b="1" kern="0">
                  <a:solidFill>
                    <a:schemeClr val="bg1"/>
                  </a:solidFill>
                  <a:latin typeface="+mj-lt"/>
                  <a:ea typeface="微软雅黑" panose="020B0503020204020204" charset="-122"/>
                </a:endParaRPr>
              </a:p>
            </p:txBody>
          </p:sp>
        </p:grpSp>
      </p:grpSp>
      <p:grpSp>
        <p:nvGrpSpPr>
          <p:cNvPr id="5" name="组合 4"/>
          <p:cNvGrpSpPr/>
          <p:nvPr>
            <p:custDataLst>
              <p:tags r:id="rId11"/>
            </p:custDataLst>
          </p:nvPr>
        </p:nvGrpSpPr>
        <p:grpSpPr>
          <a:xfrm>
            <a:off x="414419" y="3069943"/>
            <a:ext cx="3837383" cy="567656"/>
            <a:chOff x="4696311" y="3345357"/>
            <a:chExt cx="3837383" cy="567656"/>
          </a:xfrm>
        </p:grpSpPr>
        <p:sp>
          <p:nvSpPr>
            <p:cNvPr id="36" name="PA_矩形 8"/>
            <p:cNvSpPr/>
            <p:nvPr>
              <p:custDataLst>
                <p:tags r:id="rId12"/>
              </p:custDataLst>
            </p:nvPr>
          </p:nvSpPr>
          <p:spPr>
            <a:xfrm>
              <a:off x="5155760" y="3345357"/>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Financial Plan</a:t>
              </a:r>
              <a:endParaRPr lang="en-US" altLang="zh-CN" b="1" kern="0">
                <a:solidFill>
                  <a:srgbClr val="4D4D4D"/>
                </a:solidFill>
                <a:latin typeface="+mj-lt"/>
                <a:ea typeface="微软雅黑" panose="020B0503020204020204" charset="-122"/>
              </a:endParaRPr>
            </a:p>
          </p:txBody>
        </p:sp>
        <p:sp>
          <p:nvSpPr>
            <p:cNvPr id="37" name="矩形 36"/>
            <p:cNvSpPr/>
            <p:nvPr>
              <p:custDataLst>
                <p:tags r:id="rId13"/>
              </p:custDataLst>
            </p:nvPr>
          </p:nvSpPr>
          <p:spPr>
            <a:xfrm>
              <a:off x="5180895" y="3660283"/>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Lorem ipsum dolor sit amet, consectetuer adipiscing elit. </a:t>
              </a:r>
              <a:endParaRPr lang="en-US" altLang="zh-CN" sz="1050" kern="0">
                <a:solidFill>
                  <a:srgbClr val="4D4D4D"/>
                </a:solidFill>
                <a:cs typeface="Arial" panose="020B0604020202020204" pitchFamily="34" charset="0"/>
              </a:endParaRPr>
            </a:p>
          </p:txBody>
        </p:sp>
        <p:grpSp>
          <p:nvGrpSpPr>
            <p:cNvPr id="41" name="组合 40"/>
            <p:cNvGrpSpPr/>
            <p:nvPr/>
          </p:nvGrpSpPr>
          <p:grpSpPr>
            <a:xfrm>
              <a:off x="4696311" y="3381734"/>
              <a:ext cx="467839" cy="457934"/>
              <a:chOff x="63991" y="1940118"/>
              <a:chExt cx="467839" cy="457934"/>
            </a:xfrm>
          </p:grpSpPr>
          <p:sp>
            <p:nvSpPr>
              <p:cNvPr id="42" name="椭圆 41"/>
              <p:cNvSpPr/>
              <p:nvPr>
                <p:custDataLst>
                  <p:tags r:id="rId14"/>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PA_矩形 8"/>
              <p:cNvSpPr/>
              <p:nvPr>
                <p:custDataLst>
                  <p:tags r:id="rId15"/>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03</a:t>
                </a:r>
                <a:endParaRPr lang="en-US" altLang="zh-CN" b="1" kern="0">
                  <a:solidFill>
                    <a:schemeClr val="bg1"/>
                  </a:solidFill>
                  <a:latin typeface="+mj-lt"/>
                  <a:ea typeface="微软雅黑" panose="020B0503020204020204" charset="-122"/>
                </a:endParaRPr>
              </a:p>
            </p:txBody>
          </p:sp>
        </p:grpSp>
      </p:grpSp>
      <p:grpSp>
        <p:nvGrpSpPr>
          <p:cNvPr id="6" name="组合 5"/>
          <p:cNvGrpSpPr/>
          <p:nvPr>
            <p:custDataLst>
              <p:tags r:id="rId16"/>
            </p:custDataLst>
          </p:nvPr>
        </p:nvGrpSpPr>
        <p:grpSpPr>
          <a:xfrm>
            <a:off x="414419" y="4029754"/>
            <a:ext cx="3837383" cy="567656"/>
            <a:chOff x="4689471" y="4180876"/>
            <a:chExt cx="3837383" cy="567656"/>
          </a:xfrm>
        </p:grpSpPr>
        <p:sp>
          <p:nvSpPr>
            <p:cNvPr id="38" name="PA_矩形 8"/>
            <p:cNvSpPr/>
            <p:nvPr>
              <p:custDataLst>
                <p:tags r:id="rId17"/>
              </p:custDataLst>
            </p:nvPr>
          </p:nvSpPr>
          <p:spPr>
            <a:xfrm>
              <a:off x="5148920" y="4180876"/>
              <a:ext cx="2900610" cy="368300"/>
            </a:xfrm>
            <a:prstGeom prst="rect">
              <a:avLst/>
            </a:prstGeom>
          </p:spPr>
          <p:txBody>
            <a:bodyPr wrap="square">
              <a:spAutoFit/>
            </a:bodyPr>
            <a:lstStyle/>
            <a:p>
              <a:pPr defTabSz="685800"/>
              <a:r>
                <a:rPr lang="en-US" altLang="zh-CN" b="1" kern="0">
                  <a:solidFill>
                    <a:srgbClr val="4D4D4D"/>
                  </a:solidFill>
                  <a:latin typeface="+mj-lt"/>
                  <a:ea typeface="微软雅黑" panose="020B0503020204020204" charset="-122"/>
                </a:rPr>
                <a:t>Validation</a:t>
              </a:r>
              <a:endParaRPr lang="en-US" altLang="zh-CN" b="1" kern="0">
                <a:solidFill>
                  <a:srgbClr val="4D4D4D"/>
                </a:solidFill>
                <a:latin typeface="+mj-lt"/>
                <a:ea typeface="微软雅黑" panose="020B0503020204020204" charset="-122"/>
              </a:endParaRPr>
            </a:p>
          </p:txBody>
        </p:sp>
        <p:sp>
          <p:nvSpPr>
            <p:cNvPr id="39" name="矩形 38"/>
            <p:cNvSpPr/>
            <p:nvPr>
              <p:custDataLst>
                <p:tags r:id="rId18"/>
              </p:custDataLst>
            </p:nvPr>
          </p:nvSpPr>
          <p:spPr>
            <a:xfrm>
              <a:off x="5174055" y="4495802"/>
              <a:ext cx="3352799" cy="252730"/>
            </a:xfrm>
            <a:prstGeom prst="rect">
              <a:avLst/>
            </a:prstGeom>
          </p:spPr>
          <p:txBody>
            <a:bodyPr wrap="square">
              <a:spAutoFit/>
            </a:bodyPr>
            <a:lstStyle/>
            <a:p>
              <a:pPr defTabSz="914400">
                <a:defRPr/>
              </a:pPr>
              <a:r>
                <a:rPr lang="en-US" altLang="zh-CN" sz="1050" kern="0">
                  <a:solidFill>
                    <a:srgbClr val="4D4D4D"/>
                  </a:solidFill>
                  <a:cs typeface="Arial" panose="020B0604020202020204" pitchFamily="34" charset="0"/>
                </a:rPr>
                <a:t>Lorem ipsum dolor sit amet, consectetuer adipiscing elit. </a:t>
              </a:r>
              <a:endParaRPr lang="en-US" altLang="zh-CN" sz="1050" kern="0">
                <a:solidFill>
                  <a:srgbClr val="4D4D4D"/>
                </a:solidFill>
                <a:cs typeface="Arial" panose="020B0604020202020204" pitchFamily="34" charset="0"/>
              </a:endParaRPr>
            </a:p>
          </p:txBody>
        </p:sp>
        <p:grpSp>
          <p:nvGrpSpPr>
            <p:cNvPr id="44" name="组合 43"/>
            <p:cNvGrpSpPr/>
            <p:nvPr/>
          </p:nvGrpSpPr>
          <p:grpSpPr>
            <a:xfrm>
              <a:off x="4689471" y="4220770"/>
              <a:ext cx="467839" cy="457934"/>
              <a:chOff x="63991" y="1940118"/>
              <a:chExt cx="467839" cy="457934"/>
            </a:xfrm>
          </p:grpSpPr>
          <p:sp>
            <p:nvSpPr>
              <p:cNvPr id="45" name="椭圆 44"/>
              <p:cNvSpPr/>
              <p:nvPr>
                <p:custDataLst>
                  <p:tags r:id="rId19"/>
                </p:custDataLst>
              </p:nvPr>
            </p:nvSpPr>
            <p:spPr>
              <a:xfrm>
                <a:off x="73896" y="1940118"/>
                <a:ext cx="457934" cy="457934"/>
              </a:xfrm>
              <a:prstGeom prst="ellipse">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6" name="PA_矩形 8"/>
              <p:cNvSpPr/>
              <p:nvPr>
                <p:custDataLst>
                  <p:tags r:id="rId20"/>
                </p:custDataLst>
              </p:nvPr>
            </p:nvSpPr>
            <p:spPr>
              <a:xfrm>
                <a:off x="63991" y="1984419"/>
                <a:ext cx="463645" cy="368300"/>
              </a:xfrm>
              <a:prstGeom prst="rect">
                <a:avLst/>
              </a:prstGeom>
            </p:spPr>
            <p:txBody>
              <a:bodyPr wrap="square">
                <a:spAutoFit/>
              </a:bodyPr>
              <a:lstStyle/>
              <a:p>
                <a:pPr algn="ctr" defTabSz="685800"/>
                <a:r>
                  <a:rPr lang="en-US" altLang="zh-CN" b="1" kern="0">
                    <a:solidFill>
                      <a:schemeClr val="bg1"/>
                    </a:solidFill>
                    <a:latin typeface="+mj-lt"/>
                    <a:ea typeface="微软雅黑" panose="020B0503020204020204" charset="-122"/>
                  </a:rPr>
                  <a:t>04</a:t>
                </a:r>
                <a:endParaRPr lang="en-US" altLang="zh-CN" b="1" kern="0">
                  <a:solidFill>
                    <a:schemeClr val="bg1"/>
                  </a:solidFill>
                  <a:latin typeface="+mj-lt"/>
                  <a:ea typeface="微软雅黑" panose="020B0503020204020204" charset="-122"/>
                </a:endParaRPr>
              </a:p>
            </p:txBody>
          </p:sp>
        </p:grpSp>
      </p:grpSp>
      <p:sp>
        <p:nvSpPr>
          <p:cNvPr id="47" name="PA_矩形 8"/>
          <p:cNvSpPr/>
          <p:nvPr>
            <p:custDataLst>
              <p:tags r:id="rId21"/>
            </p:custDataLst>
          </p:nvPr>
        </p:nvSpPr>
        <p:spPr>
          <a:xfrm>
            <a:off x="6059951" y="2023334"/>
            <a:ext cx="2538919" cy="646331"/>
          </a:xfrm>
          <a:prstGeom prst="rect">
            <a:avLst/>
          </a:prstGeom>
        </p:spPr>
        <p:txBody>
          <a:bodyPr wrap="square">
            <a:spAutoFit/>
          </a:bodyPr>
          <a:lstStyle/>
          <a:p>
            <a:pPr lvl="0" algn="r" defTabSz="685800">
              <a:defRPr/>
            </a:pPr>
            <a:r>
              <a:rPr lang="en-US" altLang="zh-CN" sz="3600" b="1" kern="0">
                <a:solidFill>
                  <a:srgbClr val="4D4D4D"/>
                </a:solidFill>
                <a:latin typeface="+mj-lt"/>
                <a:ea typeface="微软雅黑" panose="020B0503020204020204" charset="-122"/>
              </a:rPr>
              <a:t>Contents</a:t>
            </a:r>
            <a:endParaRPr lang="en-US" altLang="zh-CN" sz="3600" b="1"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PA_矩形 8"/>
          <p:cNvSpPr/>
          <p:nvPr>
            <p:custDataLst>
              <p:tags r:id="rId1"/>
            </p:custDataLst>
          </p:nvPr>
        </p:nvSpPr>
        <p:spPr>
          <a:xfrm>
            <a:off x="1670685" y="147955"/>
            <a:ext cx="545973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Market Research</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占位符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34518" b="34518"/>
          <a:stretch>
            <a:fillRect/>
          </a:stretch>
        </p:blipFill>
        <p:spPr/>
      </p:pic>
      <p:sp>
        <p:nvSpPr>
          <p:cNvPr id="7" name="椭圆 6"/>
          <p:cNvSpPr/>
          <p:nvPr>
            <p:custDataLst>
              <p:tags r:id="rId3"/>
            </p:custDataLst>
          </p:nvPr>
        </p:nvSpPr>
        <p:spPr>
          <a:xfrm>
            <a:off x="1501476"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custDataLst>
              <p:tags r:id="rId4"/>
            </p:custDataLst>
          </p:nvPr>
        </p:nvSpPr>
        <p:spPr>
          <a:xfrm>
            <a:off x="4189507"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custDataLst>
              <p:tags r:id="rId5"/>
            </p:custDataLst>
          </p:nvPr>
        </p:nvSpPr>
        <p:spPr>
          <a:xfrm>
            <a:off x="6877538" y="2601211"/>
            <a:ext cx="764986" cy="764986"/>
          </a:xfrm>
          <a:prstGeom prst="ellipse">
            <a:avLst/>
          </a:prstGeom>
          <a:ln w="38100">
            <a:solidFill>
              <a:srgbClr val="F7FB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custDataLst>
              <p:tags r:id="rId6"/>
            </p:custDataLst>
          </p:nvPr>
        </p:nvSpPr>
        <p:spPr>
          <a:xfrm>
            <a:off x="597797" y="3901243"/>
            <a:ext cx="2571342" cy="106045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design a brief survey with 10 questions, targeting potential users to gather opinions on app features, design aesthetics, and pricing models.</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3" name="PA_矩形 8"/>
          <p:cNvSpPr/>
          <p:nvPr>
            <p:custDataLst>
              <p:tags r:id="rId7"/>
            </p:custDataLst>
          </p:nvPr>
        </p:nvSpPr>
        <p:spPr>
          <a:xfrm>
            <a:off x="716678" y="3556420"/>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Questionnaires</a:t>
            </a:r>
            <a:endParaRPr lang="en-US" altLang="zh-CN" kern="0">
              <a:solidFill>
                <a:schemeClr val="tx1">
                  <a:lumMod val="65000"/>
                  <a:lumOff val="35000"/>
                </a:schemeClr>
              </a:solidFill>
              <a:latin typeface="+mj-lt"/>
              <a:ea typeface="微软雅黑" panose="020B0503020204020204" charset="-122"/>
            </a:endParaRPr>
          </a:p>
        </p:txBody>
      </p:sp>
      <p:sp>
        <p:nvSpPr>
          <p:cNvPr id="54" name="矩形 53"/>
          <p:cNvSpPr/>
          <p:nvPr>
            <p:custDataLst>
              <p:tags r:id="rId8"/>
            </p:custDataLst>
          </p:nvPr>
        </p:nvSpPr>
        <p:spPr>
          <a:xfrm>
            <a:off x="3288030" y="3901440"/>
            <a:ext cx="2675255"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implement A/B testing on at least two different versions of the app’s onboarding process to evaluate user reactions by measuring metrics like completion rates and user satisfaction</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5" name="PA_矩形 8"/>
          <p:cNvSpPr/>
          <p:nvPr>
            <p:custDataLst>
              <p:tags r:id="rId9"/>
            </p:custDataLst>
          </p:nvPr>
        </p:nvSpPr>
        <p:spPr>
          <a:xfrm>
            <a:off x="3404996" y="3532925"/>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A/B Testing</a:t>
            </a:r>
            <a:endParaRPr lang="en-US" altLang="zh-CN" kern="0">
              <a:solidFill>
                <a:schemeClr val="tx1">
                  <a:lumMod val="65000"/>
                  <a:lumOff val="35000"/>
                </a:schemeClr>
              </a:solidFill>
              <a:latin typeface="+mj-lt"/>
              <a:ea typeface="微软雅黑" panose="020B0503020204020204" charset="-122"/>
            </a:endParaRPr>
          </a:p>
        </p:txBody>
      </p:sp>
      <p:sp>
        <p:nvSpPr>
          <p:cNvPr id="56" name="矩形 55"/>
          <p:cNvSpPr/>
          <p:nvPr>
            <p:custDataLst>
              <p:tags r:id="rId10"/>
            </p:custDataLst>
          </p:nvPr>
        </p:nvSpPr>
        <p:spPr>
          <a:xfrm>
            <a:off x="5974715" y="3902710"/>
            <a:ext cx="2894330" cy="1303020"/>
          </a:xfrm>
          <a:prstGeom prst="rect">
            <a:avLst/>
          </a:prstGeom>
        </p:spPr>
        <p:txBody>
          <a:bodyPr wrap="square">
            <a:spAutoFit/>
          </a:bodyPr>
          <a:lstStyle/>
          <a:p>
            <a:pPr algn="l"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We will create and share engaging content on platforms like Wechat, Xiaohongshu and Bilibili, aiming for at least 1,000 interactions per post to encourage user feedback and discussions about our app.</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7" name="PA_矩形 8"/>
          <p:cNvSpPr/>
          <p:nvPr>
            <p:custDataLst>
              <p:tags r:id="rId11"/>
            </p:custDataLst>
          </p:nvPr>
        </p:nvSpPr>
        <p:spPr>
          <a:xfrm>
            <a:off x="6093741" y="3557786"/>
            <a:ext cx="2333581" cy="368300"/>
          </a:xfrm>
          <a:prstGeom prst="rect">
            <a:avLst/>
          </a:prstGeom>
        </p:spPr>
        <p:txBody>
          <a:bodyPr wrap="square">
            <a:spAutoFit/>
          </a:bodyPr>
          <a:lstStyle/>
          <a:p>
            <a:pPr lvl="0" algn="ctr" defTabSz="685800">
              <a:defRPr/>
            </a:pPr>
            <a:r>
              <a:rPr lang="en-US" altLang="zh-CN" kern="0">
                <a:solidFill>
                  <a:schemeClr val="tx1">
                    <a:lumMod val="65000"/>
                    <a:lumOff val="35000"/>
                  </a:schemeClr>
                </a:solidFill>
                <a:latin typeface="+mj-lt"/>
                <a:ea typeface="微软雅黑" panose="020B0503020204020204" charset="-122"/>
              </a:rPr>
              <a:t>Social Media </a:t>
            </a:r>
            <a:endParaRPr lang="en-US" altLang="zh-CN" kern="0">
              <a:solidFill>
                <a:schemeClr val="tx1">
                  <a:lumMod val="65000"/>
                  <a:lumOff val="35000"/>
                </a:schemeClr>
              </a:solidFill>
              <a:latin typeface="+mj-lt"/>
              <a:ea typeface="微软雅黑" panose="020B0503020204020204" charset="-122"/>
            </a:endParaRPr>
          </a:p>
        </p:txBody>
      </p:sp>
      <p:sp>
        <p:nvSpPr>
          <p:cNvPr id="15" name="AutoShape 59"/>
          <p:cNvSpPr/>
          <p:nvPr>
            <p:custDataLst>
              <p:tags r:id="rId12"/>
            </p:custDataLst>
          </p:nvPr>
        </p:nvSpPr>
        <p:spPr bwMode="auto">
          <a:xfrm>
            <a:off x="7017115" y="2770575"/>
            <a:ext cx="428145" cy="42625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16" name="Group 124"/>
          <p:cNvGrpSpPr/>
          <p:nvPr>
            <p:custDataLst>
              <p:tags r:id="rId13"/>
            </p:custDataLst>
          </p:nvPr>
        </p:nvGrpSpPr>
        <p:grpSpPr>
          <a:xfrm>
            <a:off x="4358274" y="2803898"/>
            <a:ext cx="427451" cy="359612"/>
            <a:chOff x="5368132" y="2625725"/>
            <a:chExt cx="465138" cy="391319"/>
          </a:xfrm>
          <a:solidFill>
            <a:schemeClr val="bg1"/>
          </a:solidFill>
        </p:grpSpPr>
        <p:sp>
          <p:nvSpPr>
            <p:cNvPr id="17" name="AutoShape 120"/>
            <p:cNvSpPr/>
            <p:nvPr>
              <p:custDataLst>
                <p:tags r:id="rId14"/>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8" name="AutoShape 121"/>
            <p:cNvSpPr/>
            <p:nvPr>
              <p:custDataLst>
                <p:tags r:id="rId15"/>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19" name="AutoShape 122"/>
            <p:cNvSpPr/>
            <p:nvPr>
              <p:custDataLst>
                <p:tags r:id="rId16"/>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0" name="组合 19"/>
          <p:cNvGrpSpPr/>
          <p:nvPr>
            <p:custDataLst>
              <p:tags r:id="rId17"/>
            </p:custDataLst>
          </p:nvPr>
        </p:nvGrpSpPr>
        <p:grpSpPr>
          <a:xfrm>
            <a:off x="1670107" y="2770343"/>
            <a:ext cx="426722" cy="426722"/>
            <a:chOff x="3191434" y="2145028"/>
            <a:chExt cx="359165" cy="359165"/>
          </a:xfrm>
          <a:solidFill>
            <a:schemeClr val="bg1"/>
          </a:solidFill>
        </p:grpSpPr>
        <p:sp>
          <p:nvSpPr>
            <p:cNvPr id="21" name="AutoShape 123"/>
            <p:cNvSpPr/>
            <p:nvPr>
              <p:custDataLst>
                <p:tags r:id="rId18"/>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2" name="AutoShape 124"/>
            <p:cNvSpPr/>
            <p:nvPr>
              <p:custDataLst>
                <p:tags r:id="rId19"/>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3" name="AutoShape 125"/>
            <p:cNvSpPr/>
            <p:nvPr>
              <p:custDataLst>
                <p:tags r:id="rId20"/>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爱心"/>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9310" y="1646555"/>
            <a:ext cx="660400" cy="660400"/>
          </a:xfrm>
          <a:prstGeom prst="rect">
            <a:avLst/>
          </a:prstGeom>
        </p:spPr>
      </p:pic>
      <p:pic>
        <p:nvPicPr>
          <p:cNvPr id="3" name="图片 2" descr="手机"/>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495" y="3575050"/>
            <a:ext cx="748030" cy="748030"/>
          </a:xfrm>
          <a:prstGeom prst="rect">
            <a:avLst/>
          </a:prstGeom>
        </p:spPr>
      </p:pic>
      <p:sp>
        <p:nvSpPr>
          <p:cNvPr id="4" name="文本框 3"/>
          <p:cNvSpPr txBox="1"/>
          <p:nvPr/>
        </p:nvSpPr>
        <p:spPr>
          <a:xfrm>
            <a:off x="2267585" y="240665"/>
            <a:ext cx="6822440" cy="521970"/>
          </a:xfrm>
          <a:prstGeom prst="rect">
            <a:avLst/>
          </a:prstGeom>
          <a:noFill/>
        </p:spPr>
        <p:txBody>
          <a:bodyPr wrap="square" rtlCol="0" anchor="t">
            <a:spAutoFit/>
          </a:bodyPr>
          <a:p>
            <a:r>
              <a:rPr lang="en-US" altLang="zh-CN" sz="2800" b="1" kern="0">
                <a:solidFill>
                  <a:srgbClr val="4D4D4D"/>
                </a:solidFill>
                <a:latin typeface="Microsoft YaHei UI" panose="020B0503020204020204" charset="-122"/>
                <a:ea typeface="Microsoft YaHei UI" panose="020B0503020204020204" charset="-122"/>
                <a:sym typeface="+mn-ea"/>
              </a:rPr>
              <a:t>Feedback and Iteration</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sp>
        <p:nvSpPr>
          <p:cNvPr id="53" name="PA_矩形 8"/>
          <p:cNvSpPr/>
          <p:nvPr>
            <p:custDataLst>
              <p:tags r:id="rId5"/>
            </p:custDataLst>
          </p:nvPr>
        </p:nvSpPr>
        <p:spPr>
          <a:xfrm>
            <a:off x="1907540" y="164655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User Feedback Mechanism</a:t>
            </a:r>
            <a:endParaRPr lang="en-US" altLang="zh-CN" sz="1600" b="1" kern="0">
              <a:solidFill>
                <a:schemeClr val="accent3"/>
              </a:solidFill>
              <a:latin typeface="+mj-lt"/>
              <a:ea typeface="微软雅黑" panose="020B0503020204020204" charset="-122"/>
            </a:endParaRPr>
          </a:p>
        </p:txBody>
      </p:sp>
      <p:sp>
        <p:nvSpPr>
          <p:cNvPr id="52" name="矩形 51"/>
          <p:cNvSpPr/>
          <p:nvPr>
            <p:custDataLst>
              <p:tags r:id="rId6"/>
            </p:custDataLst>
          </p:nvPr>
        </p:nvSpPr>
        <p:spPr>
          <a:xfrm>
            <a:off x="1907589" y="1983822"/>
            <a:ext cx="3266220" cy="57594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Implement an in-app feedback system with a 48-hour response time, fostering user trust and engagement.</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sp>
        <p:nvSpPr>
          <p:cNvPr id="5" name="PA_矩形 8"/>
          <p:cNvSpPr/>
          <p:nvPr>
            <p:custDataLst>
              <p:tags r:id="rId7"/>
            </p:custDataLst>
          </p:nvPr>
        </p:nvSpPr>
        <p:spPr>
          <a:xfrm>
            <a:off x="1907540" y="3397885"/>
            <a:ext cx="2954655" cy="337185"/>
          </a:xfrm>
          <a:prstGeom prst="rect">
            <a:avLst/>
          </a:prstGeom>
        </p:spPr>
        <p:txBody>
          <a:bodyPr wrap="square">
            <a:spAutoFit/>
          </a:bodyPr>
          <a:p>
            <a:pPr lvl="0" defTabSz="685800">
              <a:defRPr/>
            </a:pPr>
            <a:r>
              <a:rPr lang="en-US" altLang="zh-CN" sz="1600" b="1" kern="0">
                <a:solidFill>
                  <a:schemeClr val="accent3"/>
                </a:solidFill>
                <a:latin typeface="+mj-lt"/>
                <a:ea typeface="微软雅黑" panose="020B0503020204020204" charset="-122"/>
              </a:rPr>
              <a:t>Regular Updates</a:t>
            </a:r>
            <a:endParaRPr lang="en-US" altLang="zh-CN" sz="1600" b="1" kern="0">
              <a:solidFill>
                <a:schemeClr val="accent3"/>
              </a:solidFill>
              <a:latin typeface="+mj-lt"/>
              <a:ea typeface="微软雅黑" panose="020B0503020204020204" charset="-122"/>
            </a:endParaRPr>
          </a:p>
        </p:txBody>
      </p:sp>
      <p:sp>
        <p:nvSpPr>
          <p:cNvPr id="6" name="矩形 5"/>
          <p:cNvSpPr/>
          <p:nvPr>
            <p:custDataLst>
              <p:tags r:id="rId8"/>
            </p:custDataLst>
          </p:nvPr>
        </p:nvSpPr>
        <p:spPr>
          <a:xfrm>
            <a:off x="1907589" y="3895172"/>
            <a:ext cx="3266220" cy="818515"/>
          </a:xfrm>
          <a:prstGeom prst="rect">
            <a:avLst/>
          </a:prstGeom>
        </p:spPr>
        <p:txBody>
          <a:bodyPr wrap="square">
            <a:spAutoFit/>
          </a:bodyPr>
          <a:p>
            <a:pPr defTabSz="685800">
              <a:lnSpc>
                <a:spcPct val="150000"/>
              </a:lnSpc>
              <a:buClr>
                <a:srgbClr val="E7E6E6">
                  <a:lumMod val="10000"/>
                </a:srgbClr>
              </a:buClr>
              <a:defRPr/>
            </a:pPr>
            <a:r>
              <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rPr>
              <a:t>Schedule quarterly updates incorporating feedback and market trends, ensuring the app stays relevant and user-friendly.</a:t>
            </a:r>
            <a:endParaRPr kumimoji="0" lang="en-US" altLang="zh-CN" sz="1050" b="0" i="0" u="none" strike="noStrike" cap="none" spc="0" normalizeH="0" baseline="0">
              <a:solidFill>
                <a:schemeClr val="tx1">
                  <a:lumMod val="65000"/>
                  <a:lumOff val="35000"/>
                </a:schemeClr>
              </a:solidFill>
              <a:ea typeface="微软雅黑" panose="020B0503020204020204" charset="-122"/>
              <a:cs typeface="+mn-ea"/>
              <a:sym typeface="+mn-lt"/>
            </a:endParaRPr>
          </a:p>
        </p:txBody>
      </p:sp>
      <p:pic>
        <p:nvPicPr>
          <p:cNvPr id="7" name="图片 6" descr="大学生在大学毕业典礼或入学典礼上欢欣鼓舞。或者是一个乐于加入公司的新员工"/>
          <p:cNvPicPr>
            <a:picLocks noChangeAspect="1"/>
          </p:cNvPicPr>
          <p:nvPr/>
        </p:nvPicPr>
        <p:blipFill>
          <a:blip r:embed="rId9"/>
          <a:stretch>
            <a:fillRect/>
          </a:stretch>
        </p:blipFill>
        <p:spPr>
          <a:xfrm>
            <a:off x="5386070" y="1323340"/>
            <a:ext cx="3429000" cy="2571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879948" y="2753482"/>
            <a:ext cx="5016615" cy="368300"/>
          </a:xfrm>
          <a:prstGeom prst="rect">
            <a:avLst/>
          </a:prstGeom>
        </p:spPr>
        <p:txBody>
          <a:bodyPr wrap="square">
            <a:spAutoFit/>
          </a:bodyPr>
          <a:lstStyle/>
          <a:p>
            <a:pPr algn="r" defTabSz="914400">
              <a:lnSpc>
                <a:spcPct val="150000"/>
              </a:lnSpc>
              <a:defRPr/>
            </a:pPr>
            <a:r>
              <a:rPr lang="en-US" altLang="zh-CN" sz="1200" kern="0">
                <a:solidFill>
                  <a:srgbClr val="646263"/>
                </a:solidFill>
                <a:cs typeface="Arial" panose="020B0604020202020204" pitchFamily="34" charset="0"/>
              </a:rPr>
              <a:t>"The greatest wealth is health." — Virgil </a:t>
            </a:r>
            <a:endParaRPr lang="en-US" altLang="zh-CN" sz="1200" kern="0">
              <a:solidFill>
                <a:srgbClr val="646263"/>
              </a:solidFill>
              <a:cs typeface="Arial" panose="020B0604020202020204" pitchFamily="34" charset="0"/>
            </a:endParaRPr>
          </a:p>
        </p:txBody>
      </p:sp>
      <p:sp>
        <p:nvSpPr>
          <p:cNvPr id="14" name="PA_矩形 8"/>
          <p:cNvSpPr/>
          <p:nvPr>
            <p:custDataLst>
              <p:tags r:id="rId1"/>
            </p:custDataLst>
          </p:nvPr>
        </p:nvSpPr>
        <p:spPr>
          <a:xfrm>
            <a:off x="4789723" y="1641994"/>
            <a:ext cx="4071643" cy="769441"/>
          </a:xfrm>
          <a:prstGeom prst="rect">
            <a:avLst/>
          </a:prstGeom>
        </p:spPr>
        <p:txBody>
          <a:bodyPr wrap="square">
            <a:spAutoFit/>
          </a:bodyPr>
          <a:lstStyle/>
          <a:p>
            <a:pPr lvl="0" algn="r" defTabSz="685800">
              <a:defRPr/>
            </a:pPr>
            <a:r>
              <a:rPr lang="en-US" altLang="zh-CN" sz="4400" b="1" kern="0">
                <a:solidFill>
                  <a:srgbClr val="4D4D4D"/>
                </a:solidFill>
                <a:latin typeface="+mj-lt"/>
                <a:ea typeface="微软雅黑" panose="020B0503020204020204" charset="-122"/>
              </a:rPr>
              <a:t>Thank You</a:t>
            </a:r>
            <a:endParaRPr lang="en-US" altLang="zh-CN" sz="4400" b="1" kern="0">
              <a:solidFill>
                <a:srgbClr val="4D4D4D"/>
              </a:solidFill>
              <a:latin typeface="+mj-lt"/>
              <a:ea typeface="微软雅黑" panose="020B0503020204020204" charset="-122"/>
            </a:endParaRPr>
          </a:p>
        </p:txBody>
      </p:sp>
      <p:sp>
        <p:nvSpPr>
          <p:cNvPr id="16" name="PA_矩形 8"/>
          <p:cNvSpPr/>
          <p:nvPr>
            <p:custDataLst>
              <p:tags r:id="rId2"/>
            </p:custDataLst>
          </p:nvPr>
        </p:nvSpPr>
        <p:spPr>
          <a:xfrm>
            <a:off x="5270268" y="2406588"/>
            <a:ext cx="3560199" cy="338554"/>
          </a:xfrm>
          <a:prstGeom prst="rect">
            <a:avLst/>
          </a:prstGeom>
        </p:spPr>
        <p:txBody>
          <a:bodyPr wrap="square">
            <a:spAutoFit/>
          </a:bodyPr>
          <a:lstStyle/>
          <a:p>
            <a:pPr lvl="0" algn="dist" defTabSz="685800">
              <a:defRPr/>
            </a:pPr>
            <a:r>
              <a:rPr lang="zh-CN" altLang="en-US" sz="1600" kern="0">
                <a:solidFill>
                  <a:srgbClr val="4D4D4D"/>
                </a:solidFill>
                <a:latin typeface="+mj-lt"/>
                <a:ea typeface="微软雅黑" panose="020B0503020204020204" charset="-122"/>
              </a:rPr>
              <a:t>感谢大家观看</a:t>
            </a:r>
            <a:endParaRPr lang="en-US" altLang="zh-CN" sz="1600" kern="0">
              <a:solidFill>
                <a:srgbClr val="4D4D4D"/>
              </a:solidFill>
              <a:latin typeface="+mj-lt"/>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745615"/>
            <a:ext cx="6271895"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APP Introduction </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20619" y="2714228"/>
            <a:ext cx="5034263" cy="521970"/>
          </a:xfrm>
          <a:prstGeom prst="rect">
            <a:avLst/>
          </a:prstGeom>
        </p:spPr>
        <p:txBody>
          <a:bodyPr wrap="square">
            <a:spAutoFit/>
          </a:bodyPr>
          <a:lstStyle/>
          <a:p>
            <a:pPr defTabSz="914400">
              <a:defRPr/>
            </a:pPr>
            <a:r>
              <a:rPr lang="en-US" altLang="zh-CN" sz="1400" kern="0">
                <a:solidFill>
                  <a:srgbClr val="4D4D4D"/>
                </a:solidFill>
                <a:cs typeface="Arial" panose="020B0604020202020204" pitchFamily="34" charset="0"/>
                <a:sym typeface="+mn-ea"/>
              </a:rPr>
              <a:t>LifePulse is an AI-powered mobile app for at-home blood testing and personalized health reports. </a:t>
            </a:r>
            <a:endParaRPr lang="en-US" altLang="zh-CN" sz="1400" kern="0">
              <a:solidFill>
                <a:srgbClr val="4D4D4D"/>
              </a:solidFill>
              <a:cs typeface="Arial" panose="020B0604020202020204" pitchFamily="34" charset="0"/>
              <a:sym typeface="+mn-ea"/>
            </a:endParaRPr>
          </a:p>
        </p:txBody>
      </p:sp>
      <p:sp>
        <p:nvSpPr>
          <p:cNvPr id="18" name="PA_矩形 8"/>
          <p:cNvSpPr/>
          <p:nvPr>
            <p:custDataLst>
              <p:tags r:id="rId2"/>
            </p:custDataLst>
          </p:nvPr>
        </p:nvSpPr>
        <p:spPr>
          <a:xfrm>
            <a:off x="353869" y="615959"/>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01</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ONE</a:t>
            </a:r>
            <a:endParaRPr lang="zh-CN" altLang="en-US" sz="1200">
              <a:solidFill>
                <a:schemeClr val="bg1"/>
              </a:solidFill>
              <a:latin typeface="+mj-lt"/>
            </a:endParaRPr>
          </a:p>
        </p:txBody>
      </p:sp>
      <p:pic>
        <p:nvPicPr>
          <p:cNvPr id="2" name="图片 1"/>
          <p:cNvPicPr>
            <a:picLocks noChangeAspect="1"/>
          </p:cNvPicPr>
          <p:nvPr/>
        </p:nvPicPr>
        <p:blipFill>
          <a:blip r:embed="rId3"/>
          <a:stretch>
            <a:fillRect/>
          </a:stretch>
        </p:blipFill>
        <p:spPr>
          <a:xfrm>
            <a:off x="5880100" y="461645"/>
            <a:ext cx="2115185" cy="421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2054860" y="147955"/>
            <a:ext cx="5034280" cy="521970"/>
          </a:xfrm>
          <a:prstGeom prst="rect">
            <a:avLst/>
          </a:prstGeom>
        </p:spPr>
        <p:txBody>
          <a:bodyPr wrap="square">
            <a:spAutoFit/>
          </a:bodyPr>
          <a:p>
            <a:pPr algn="ctr" defTabSz="685800"/>
            <a:r>
              <a:rPr lang="en-US" altLang="zh-CN" sz="2800" b="1" kern="0">
                <a:solidFill>
                  <a:srgbClr val="4D4D4D"/>
                </a:solidFill>
                <a:latin typeface="Microsoft YaHei UI" panose="020B0503020204020204" charset="-122"/>
                <a:ea typeface="Microsoft YaHei UI" panose="020B0503020204020204" charset="-122"/>
              </a:rPr>
              <a:t>Social Problem</a:t>
            </a:r>
            <a:endParaRPr lang="en-US" altLang="zh-CN" sz="2800" b="1" kern="0">
              <a:solidFill>
                <a:srgbClr val="4D4D4D"/>
              </a:solidFill>
              <a:latin typeface="Microsoft YaHei UI" panose="020B0503020204020204" charset="-122"/>
              <a:ea typeface="Microsoft YaHei UI" panose="020B0503020204020204" charset="-122"/>
            </a:endParaRPr>
          </a:p>
        </p:txBody>
      </p:sp>
      <p:pic>
        <p:nvPicPr>
          <p:cNvPr id="6" name="图片 5" descr="树"/>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334010" y="1091565"/>
            <a:ext cx="549275" cy="549275"/>
          </a:xfrm>
          <a:prstGeom prst="rect">
            <a:avLst/>
          </a:prstGeom>
        </p:spPr>
      </p:pic>
      <p:sp>
        <p:nvSpPr>
          <p:cNvPr id="2" name="文本框 1"/>
          <p:cNvSpPr txBox="1"/>
          <p:nvPr>
            <p:custDataLst>
              <p:tags r:id="rId5"/>
            </p:custDataLst>
          </p:nvPr>
        </p:nvSpPr>
        <p:spPr>
          <a:xfrm>
            <a:off x="1140460" y="1091565"/>
            <a:ext cx="4697730" cy="995045"/>
          </a:xfrm>
          <a:prstGeom prst="rect">
            <a:avLst/>
          </a:prstGeom>
          <a:noFill/>
        </p:spPr>
        <p:txBody>
          <a:bodyPr wrap="square" rtlCol="0">
            <a:noAutofit/>
          </a:bodyPr>
          <a:p>
            <a:r>
              <a:rPr lang="zh-CN" altLang="en-US" sz="1600"/>
              <a:t>Patients face long wait times, complicated processes for test results, and a lack of clear guidance, especially first-time patients who struggle to find reliable healthcare information.</a:t>
            </a:r>
            <a:endParaRPr lang="zh-CN" altLang="en-US" sz="1600"/>
          </a:p>
        </p:txBody>
      </p:sp>
      <p:pic>
        <p:nvPicPr>
          <p:cNvPr id="3" name="图片 2" descr="信封"/>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67030" y="2404745"/>
            <a:ext cx="518160" cy="518160"/>
          </a:xfrm>
          <a:prstGeom prst="rect">
            <a:avLst/>
          </a:prstGeom>
        </p:spPr>
      </p:pic>
      <p:sp>
        <p:nvSpPr>
          <p:cNvPr id="4" name="文本框 3"/>
          <p:cNvSpPr txBox="1"/>
          <p:nvPr>
            <p:custDataLst>
              <p:tags r:id="rId9"/>
            </p:custDataLst>
          </p:nvPr>
        </p:nvSpPr>
        <p:spPr>
          <a:xfrm>
            <a:off x="1140460" y="2404745"/>
            <a:ext cx="4803775" cy="829945"/>
          </a:xfrm>
          <a:prstGeom prst="rect">
            <a:avLst/>
          </a:prstGeom>
        </p:spPr>
        <p:txBody>
          <a:bodyPr wrap="square">
            <a:spAutoFit/>
          </a:bodyPr>
          <a:p>
            <a:r>
              <a:rPr lang="en-US" altLang="zh-CN" sz="1600"/>
              <a:t>Rural hospitals often lack staff or funding, leading to insufficient services and uneven distribution of healthcare resources across regions.</a:t>
            </a:r>
            <a:endParaRPr lang="en-US" altLang="zh-CN" sz="1600"/>
          </a:p>
        </p:txBody>
      </p:sp>
      <p:pic>
        <p:nvPicPr>
          <p:cNvPr id="5" name="图片 4" descr="放大镜"/>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4010" y="3775710"/>
            <a:ext cx="549910" cy="549910"/>
          </a:xfrm>
          <a:prstGeom prst="rect">
            <a:avLst/>
          </a:prstGeom>
        </p:spPr>
      </p:pic>
      <p:sp>
        <p:nvSpPr>
          <p:cNvPr id="7" name="文本框 6"/>
          <p:cNvSpPr txBox="1"/>
          <p:nvPr/>
        </p:nvSpPr>
        <p:spPr>
          <a:xfrm>
            <a:off x="1140460" y="3742372"/>
            <a:ext cx="5080000" cy="1076325"/>
          </a:xfrm>
          <a:prstGeom prst="rect">
            <a:avLst/>
          </a:prstGeom>
        </p:spPr>
        <p:txBody>
          <a:bodyPr>
            <a:spAutoFit/>
          </a:bodyPr>
          <a:p>
            <a:r>
              <a:rPr lang="en-US" altLang="zh-CN" sz="1600"/>
              <a:t>Poor data integration between departments hinders effective patient management, causing duplication of information and medical errors, reducing healthcare efficiency.</a:t>
            </a:r>
            <a:endParaRPr lang="en-US" altLang="zh-CN" sz="1600"/>
          </a:p>
        </p:txBody>
      </p:sp>
      <p:pic>
        <p:nvPicPr>
          <p:cNvPr id="8" name="图片 7" descr="jD3ANm2jqb"/>
          <p:cNvPicPr>
            <a:picLocks noChangeAspect="1"/>
          </p:cNvPicPr>
          <p:nvPr/>
        </p:nvPicPr>
        <p:blipFill>
          <a:blip r:embed="rId12"/>
          <a:stretch>
            <a:fillRect/>
          </a:stretch>
        </p:blipFill>
        <p:spPr>
          <a:xfrm>
            <a:off x="6273800" y="1219835"/>
            <a:ext cx="2456180" cy="2703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3121695" y="148046"/>
            <a:ext cx="2900610" cy="521970"/>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rPr>
              <a:t>Brief Function</a:t>
            </a:r>
            <a:endParaRPr lang="en-US" altLang="zh-CN" sz="2800" b="1" kern="0">
              <a:solidFill>
                <a:srgbClr val="4D4D4D"/>
              </a:solidFill>
              <a:latin typeface="Microsoft YaHei UI" panose="020B0503020204020204" charset="-122"/>
              <a:ea typeface="Microsoft YaHei UI" panose="020B0503020204020204" charset="-122"/>
            </a:endParaRPr>
          </a:p>
        </p:txBody>
      </p:sp>
      <p:sp>
        <p:nvSpPr>
          <p:cNvPr id="4" name="菱形 3"/>
          <p:cNvSpPr/>
          <p:nvPr>
            <p:custDataLst>
              <p:tags r:id="rId2"/>
            </p:custDataLst>
          </p:nvPr>
        </p:nvSpPr>
        <p:spPr>
          <a:xfrm>
            <a:off x="3181959" y="1261375"/>
            <a:ext cx="2780082" cy="2780082"/>
          </a:xfrm>
          <a:prstGeom prst="diamond">
            <a:avLst/>
          </a:prstGeom>
          <a:solidFill>
            <a:schemeClr val="bg1"/>
          </a:solidFill>
          <a:ln w="38100">
            <a:solidFill>
              <a:srgbClr val="E1E4E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7" name="任意多边形: 形状 6"/>
          <p:cNvSpPr/>
          <p:nvPr>
            <p:custDataLst>
              <p:tags r:id="rId3"/>
            </p:custDataLst>
          </p:nvPr>
        </p:nvSpPr>
        <p:spPr>
          <a:xfrm>
            <a:off x="3366692"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8" name="任意多边形: 形状 7"/>
          <p:cNvSpPr/>
          <p:nvPr>
            <p:custDataLst>
              <p:tags r:id="rId4"/>
            </p:custDataLst>
          </p:nvPr>
        </p:nvSpPr>
        <p:spPr>
          <a:xfrm>
            <a:off x="4534326" y="1525483"/>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9" name="任意多边形: 形状 8"/>
          <p:cNvSpPr/>
          <p:nvPr>
            <p:custDataLst>
              <p:tags r:id="rId5"/>
            </p:custDataLst>
          </p:nvPr>
        </p:nvSpPr>
        <p:spPr>
          <a:xfrm>
            <a:off x="3366692"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10" name="任意多边形: 形状 9"/>
          <p:cNvSpPr/>
          <p:nvPr>
            <p:custDataLst>
              <p:tags r:id="rId6"/>
            </p:custDataLst>
          </p:nvPr>
        </p:nvSpPr>
        <p:spPr>
          <a:xfrm>
            <a:off x="4534326" y="2693117"/>
            <a:ext cx="1084232" cy="1084232"/>
          </a:xfrm>
          <a:custGeom>
            <a:avLst/>
            <a:gdLst>
              <a:gd name="connsiteX0" fmla="*/ 0 w 1584960"/>
              <a:gd name="connsiteY0" fmla="*/ 264165 h 1584960"/>
              <a:gd name="connsiteX1" fmla="*/ 264165 w 1584960"/>
              <a:gd name="connsiteY1" fmla="*/ 0 h 1584960"/>
              <a:gd name="connsiteX2" fmla="*/ 1320795 w 1584960"/>
              <a:gd name="connsiteY2" fmla="*/ 0 h 1584960"/>
              <a:gd name="connsiteX3" fmla="*/ 1584960 w 1584960"/>
              <a:gd name="connsiteY3" fmla="*/ 264165 h 1584960"/>
              <a:gd name="connsiteX4" fmla="*/ 1584960 w 1584960"/>
              <a:gd name="connsiteY4" fmla="*/ 1320795 h 1584960"/>
              <a:gd name="connsiteX5" fmla="*/ 1320795 w 1584960"/>
              <a:gd name="connsiteY5" fmla="*/ 1584960 h 1584960"/>
              <a:gd name="connsiteX6" fmla="*/ 264165 w 1584960"/>
              <a:gd name="connsiteY6" fmla="*/ 1584960 h 1584960"/>
              <a:gd name="connsiteX7" fmla="*/ 0 w 1584960"/>
              <a:gd name="connsiteY7" fmla="*/ 1320795 h 1584960"/>
              <a:gd name="connsiteX8" fmla="*/ 0 w 1584960"/>
              <a:gd name="connsiteY8" fmla="*/ 264165 h 158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960" h="1584960">
                <a:moveTo>
                  <a:pt x="0" y="264165"/>
                </a:moveTo>
                <a:cubicBezTo>
                  <a:pt x="0" y="118271"/>
                  <a:pt x="118271" y="0"/>
                  <a:pt x="264165" y="0"/>
                </a:cubicBezTo>
                <a:lnTo>
                  <a:pt x="1320795" y="0"/>
                </a:lnTo>
                <a:cubicBezTo>
                  <a:pt x="1466689" y="0"/>
                  <a:pt x="1584960" y="118271"/>
                  <a:pt x="1584960" y="264165"/>
                </a:cubicBezTo>
                <a:lnTo>
                  <a:pt x="1584960" y="1320795"/>
                </a:lnTo>
                <a:cubicBezTo>
                  <a:pt x="1584960" y="1466689"/>
                  <a:pt x="1466689" y="1584960"/>
                  <a:pt x="1320795" y="1584960"/>
                </a:cubicBezTo>
                <a:lnTo>
                  <a:pt x="264165" y="1584960"/>
                </a:lnTo>
                <a:cubicBezTo>
                  <a:pt x="118271" y="1584960"/>
                  <a:pt x="0" y="1466689"/>
                  <a:pt x="0" y="1320795"/>
                </a:cubicBezTo>
                <a:lnTo>
                  <a:pt x="0" y="264165"/>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2151" tIns="222151" rIns="222151" bIns="222151" numCol="1" spcCol="1270" anchor="ctr" anchorCtr="0">
            <a:noAutofit/>
          </a:bodyPr>
          <a:lstStyle/>
          <a:p>
            <a:pPr marL="0" lvl="0" indent="0" algn="ctr" defTabSz="1689100">
              <a:lnSpc>
                <a:spcPct val="90000"/>
              </a:lnSpc>
              <a:spcBef>
                <a:spcPct val="0"/>
              </a:spcBef>
              <a:spcAft>
                <a:spcPct val="35000"/>
              </a:spcAft>
              <a:buNone/>
            </a:pPr>
            <a:endParaRPr lang="zh-CN" altLang="en-US" sz="3800" kern="1200"/>
          </a:p>
        </p:txBody>
      </p:sp>
      <p:sp>
        <p:nvSpPr>
          <p:cNvPr id="35" name="矩形 34"/>
          <p:cNvSpPr/>
          <p:nvPr>
            <p:custDataLst>
              <p:tags r:id="rId7"/>
            </p:custDataLst>
          </p:nvPr>
        </p:nvSpPr>
        <p:spPr>
          <a:xfrm>
            <a:off x="586445" y="1770759"/>
            <a:ext cx="2780082" cy="575945"/>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Yolov5+Lora model for highly accurate, quick diagnostics.</a:t>
            </a:r>
            <a:endParaRPr lang="en-US" altLang="zh-CN" sz="1050">
              <a:solidFill>
                <a:schemeClr val="accent3"/>
              </a:solidFill>
              <a:ea typeface="微软雅黑" panose="020B0503020204020204" charset="-122"/>
              <a:cs typeface="+mn-ea"/>
              <a:sym typeface="+mn-lt"/>
            </a:endParaRPr>
          </a:p>
        </p:txBody>
      </p:sp>
      <p:sp>
        <p:nvSpPr>
          <p:cNvPr id="36" name="PA_矩形 8"/>
          <p:cNvSpPr/>
          <p:nvPr>
            <p:custDataLst>
              <p:tags r:id="rId8"/>
            </p:custDataLst>
          </p:nvPr>
        </p:nvSpPr>
        <p:spPr>
          <a:xfrm>
            <a:off x="420370" y="1515745"/>
            <a:ext cx="259905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Blood Testing</a:t>
            </a:r>
            <a:endParaRPr lang="en-US" altLang="zh-CN" sz="1600" b="1" kern="0">
              <a:solidFill>
                <a:schemeClr val="accent3"/>
              </a:solidFill>
              <a:latin typeface="+mj-lt"/>
              <a:ea typeface="微软雅黑" panose="020B0503020204020204" charset="-122"/>
            </a:endParaRPr>
          </a:p>
        </p:txBody>
      </p:sp>
      <p:sp>
        <p:nvSpPr>
          <p:cNvPr id="39" name="矩形 38"/>
          <p:cNvSpPr/>
          <p:nvPr>
            <p:custDataLst>
              <p:tags r:id="rId9"/>
            </p:custDataLst>
          </p:nvPr>
        </p:nvSpPr>
        <p:spPr>
          <a:xfrm>
            <a:off x="586445" y="2958367"/>
            <a:ext cx="2780082" cy="1060450"/>
          </a:xfrm>
          <a:prstGeom prst="rect">
            <a:avLst/>
          </a:prstGeom>
        </p:spPr>
        <p:txBody>
          <a:bodyPr wrap="square">
            <a:spAutoFit/>
          </a:bodyPr>
          <a:lstStyle/>
          <a:p>
            <a:pPr algn="l"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Uses </a:t>
            </a: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expert system for integrating user testing data and medical history to automatically identify potential health issues and provide preliminary assessments</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0" name="PA_矩形 8"/>
          <p:cNvSpPr/>
          <p:nvPr>
            <p:custDataLst>
              <p:tags r:id="rId10"/>
            </p:custDataLst>
          </p:nvPr>
        </p:nvSpPr>
        <p:spPr>
          <a:xfrm>
            <a:off x="-1030605" y="2693035"/>
            <a:ext cx="4129405" cy="337185"/>
          </a:xfrm>
          <a:prstGeom prst="rect">
            <a:avLst/>
          </a:prstGeom>
        </p:spPr>
        <p:txBody>
          <a:bodyPr wrap="square">
            <a:spAutoFit/>
          </a:bodyPr>
          <a:lstStyle/>
          <a:p>
            <a:pPr lvl="0" algn="r" defTabSz="685800">
              <a:defRPr/>
            </a:pPr>
            <a:r>
              <a:rPr lang="en-US" altLang="zh-CN" sz="1600" b="1" kern="0">
                <a:solidFill>
                  <a:schemeClr val="accent3"/>
                </a:solidFill>
                <a:latin typeface="+mj-lt"/>
                <a:ea typeface="微软雅黑" panose="020B0503020204020204" charset="-122"/>
              </a:rPr>
              <a:t>Health Reports</a:t>
            </a:r>
            <a:endParaRPr lang="en-US" altLang="zh-CN" sz="1600" b="1" kern="0">
              <a:solidFill>
                <a:schemeClr val="accent3"/>
              </a:solidFill>
              <a:latin typeface="+mj-lt"/>
              <a:ea typeface="微软雅黑" panose="020B0503020204020204" charset="-122"/>
            </a:endParaRPr>
          </a:p>
        </p:txBody>
      </p:sp>
      <p:sp>
        <p:nvSpPr>
          <p:cNvPr id="42" name="PA_矩形 8"/>
          <p:cNvSpPr/>
          <p:nvPr>
            <p:custDataLst>
              <p:tags r:id="rId11"/>
            </p:custDataLst>
          </p:nvPr>
        </p:nvSpPr>
        <p:spPr>
          <a:xfrm>
            <a:off x="5965825" y="1525905"/>
            <a:ext cx="302450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Daily Health Metrics Tracking</a:t>
            </a:r>
            <a:endParaRPr lang="en-US" altLang="zh-CN" sz="1600" b="1" kern="0">
              <a:solidFill>
                <a:schemeClr val="accent3"/>
              </a:solidFill>
              <a:latin typeface="+mj-lt"/>
              <a:ea typeface="微软雅黑" panose="020B0503020204020204" charset="-122"/>
            </a:endParaRPr>
          </a:p>
        </p:txBody>
      </p:sp>
      <p:sp>
        <p:nvSpPr>
          <p:cNvPr id="43" name="矩形 42"/>
          <p:cNvSpPr/>
          <p:nvPr>
            <p:custDataLst>
              <p:tags r:id="rId12"/>
            </p:custDataLst>
          </p:nvPr>
        </p:nvSpPr>
        <p:spPr>
          <a:xfrm>
            <a:off x="5966068" y="2958393"/>
            <a:ext cx="2780082" cy="575945"/>
          </a:xfrm>
          <a:prstGeom prst="rect">
            <a:avLst/>
          </a:prstGeom>
        </p:spPr>
        <p:txBody>
          <a:bodyPr wrap="square">
            <a:spAutoFit/>
          </a:bodyPr>
          <a:lstStyle/>
          <a:p>
            <a:pPr defTabSz="685800">
              <a:lnSpc>
                <a:spcPct val="150000"/>
              </a:lnSpc>
              <a:buClr>
                <a:srgbClr val="E7E6E6">
                  <a:lumMod val="10000"/>
                </a:srgbClr>
              </a:buClr>
              <a:defRPr/>
            </a:pPr>
            <a:r>
              <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rPr>
              <a:t>Provides a platform for users to connect with healthcare professionals for advice and support.</a:t>
            </a:r>
            <a:endParaRPr kumimoji="0" lang="en-US" altLang="zh-CN" sz="1050" b="0" i="0" u="none" strike="noStrike" kern="1200" cap="none" spc="0" normalizeH="0" baseline="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sp>
        <p:nvSpPr>
          <p:cNvPr id="44" name="PA_矩形 8"/>
          <p:cNvSpPr/>
          <p:nvPr>
            <p:custDataLst>
              <p:tags r:id="rId13"/>
            </p:custDataLst>
          </p:nvPr>
        </p:nvSpPr>
        <p:spPr>
          <a:xfrm>
            <a:off x="5965825" y="2703195"/>
            <a:ext cx="3076575" cy="337185"/>
          </a:xfrm>
          <a:prstGeom prst="rect">
            <a:avLst/>
          </a:prstGeom>
        </p:spPr>
        <p:txBody>
          <a:bodyPr wrap="square">
            <a:spAutoFit/>
          </a:bodyPr>
          <a:lstStyle/>
          <a:p>
            <a:pPr lvl="0" defTabSz="685800">
              <a:defRPr/>
            </a:pPr>
            <a:r>
              <a:rPr lang="en-US" altLang="zh-CN" sz="1600" b="1" kern="0">
                <a:solidFill>
                  <a:schemeClr val="accent3"/>
                </a:solidFill>
                <a:latin typeface="+mj-lt"/>
                <a:ea typeface="微软雅黑" panose="020B0503020204020204" charset="-122"/>
              </a:rPr>
              <a:t>Health Communication Hub</a:t>
            </a:r>
            <a:endParaRPr lang="en-US" altLang="zh-CN" sz="1600" b="1" kern="0">
              <a:solidFill>
                <a:schemeClr val="accent3"/>
              </a:solidFill>
              <a:latin typeface="+mj-lt"/>
              <a:ea typeface="微软雅黑" panose="020B0503020204020204" charset="-122"/>
            </a:endParaRPr>
          </a:p>
        </p:txBody>
      </p:sp>
      <p:grpSp>
        <p:nvGrpSpPr>
          <p:cNvPr id="18" name="Group 112"/>
          <p:cNvGrpSpPr/>
          <p:nvPr>
            <p:custDataLst>
              <p:tags r:id="rId14"/>
            </p:custDataLst>
          </p:nvPr>
        </p:nvGrpSpPr>
        <p:grpSpPr>
          <a:xfrm>
            <a:off x="4833389" y="1842328"/>
            <a:ext cx="480905" cy="450541"/>
            <a:chOff x="5368132" y="3540125"/>
            <a:chExt cx="465138" cy="435769"/>
          </a:xfrm>
          <a:solidFill>
            <a:schemeClr val="bg1"/>
          </a:solidFill>
        </p:grpSpPr>
        <p:sp>
          <p:nvSpPr>
            <p:cNvPr id="19" name="AutoShape 110"/>
            <p:cNvSpPr/>
            <p:nvPr>
              <p:custDataLst>
                <p:tags r:id="rId15"/>
              </p:custDataLst>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0" name="AutoShape 111"/>
            <p:cNvSpPr/>
            <p:nvPr>
              <p:custDataLst>
                <p:tags r:id="rId16"/>
              </p:custDataLst>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21" name="AutoShape 112"/>
          <p:cNvSpPr/>
          <p:nvPr>
            <p:custDataLst>
              <p:tags r:id="rId17"/>
            </p:custDataLst>
          </p:nvPr>
        </p:nvSpPr>
        <p:spPr bwMode="auto">
          <a:xfrm>
            <a:off x="3678152" y="2995452"/>
            <a:ext cx="481685" cy="47956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nvGrpSpPr>
          <p:cNvPr id="22" name="Group 124"/>
          <p:cNvGrpSpPr/>
          <p:nvPr>
            <p:custDataLst>
              <p:tags r:id="rId18"/>
            </p:custDataLst>
          </p:nvPr>
        </p:nvGrpSpPr>
        <p:grpSpPr>
          <a:xfrm>
            <a:off x="3668356" y="1848853"/>
            <a:ext cx="480904" cy="404582"/>
            <a:chOff x="5368132" y="2625725"/>
            <a:chExt cx="465138" cy="391319"/>
          </a:xfrm>
          <a:solidFill>
            <a:schemeClr val="bg1"/>
          </a:solidFill>
        </p:grpSpPr>
        <p:sp>
          <p:nvSpPr>
            <p:cNvPr id="23" name="AutoShape 120"/>
            <p:cNvSpPr/>
            <p:nvPr>
              <p:custDataLst>
                <p:tags r:id="rId19"/>
              </p:custDataLst>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4" name="AutoShape 121"/>
            <p:cNvSpPr/>
            <p:nvPr>
              <p:custDataLst>
                <p:tags r:id="rId20"/>
              </p:custDataLst>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5" name="AutoShape 122"/>
            <p:cNvSpPr/>
            <p:nvPr>
              <p:custDataLst>
                <p:tags r:id="rId21"/>
              </p:custDataLst>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组合 25"/>
          <p:cNvGrpSpPr/>
          <p:nvPr>
            <p:custDataLst>
              <p:tags r:id="rId22"/>
            </p:custDataLst>
          </p:nvPr>
        </p:nvGrpSpPr>
        <p:grpSpPr>
          <a:xfrm>
            <a:off x="4825413" y="2995452"/>
            <a:ext cx="480084" cy="480084"/>
            <a:chOff x="3191434" y="2145028"/>
            <a:chExt cx="359165" cy="359165"/>
          </a:xfrm>
          <a:solidFill>
            <a:schemeClr val="bg1"/>
          </a:solidFill>
        </p:grpSpPr>
        <p:sp>
          <p:nvSpPr>
            <p:cNvPr id="27" name="AutoShape 123"/>
            <p:cNvSpPr/>
            <p:nvPr>
              <p:custDataLst>
                <p:tags r:id="rId23"/>
              </p:custDataLst>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8" name="AutoShape 124"/>
            <p:cNvSpPr/>
            <p:nvPr>
              <p:custDataLst>
                <p:tags r:id="rId24"/>
              </p:custDataLst>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sp>
          <p:nvSpPr>
            <p:cNvPr id="29" name="AutoShape 125"/>
            <p:cNvSpPr/>
            <p:nvPr>
              <p:custDataLst>
                <p:tags r:id="rId25"/>
              </p:custDataLst>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sym typeface="Gill Sans" charset="0"/>
              </a:endParaRPr>
            </a:p>
          </p:txBody>
        </p:sp>
      </p:grpSp>
      <p:sp>
        <p:nvSpPr>
          <p:cNvPr id="3" name="文本框 2"/>
          <p:cNvSpPr txBox="1"/>
          <p:nvPr/>
        </p:nvSpPr>
        <p:spPr>
          <a:xfrm>
            <a:off x="5869940" y="1771015"/>
            <a:ext cx="2972435" cy="575945"/>
          </a:xfrm>
          <a:prstGeom prst="rect">
            <a:avLst/>
          </a:prstGeom>
          <a:noFill/>
        </p:spPr>
        <p:txBody>
          <a:bodyPr wrap="square" rtlCol="0" anchor="t">
            <a:spAutoFit/>
          </a:bodyPr>
          <a:p>
            <a:pPr algn="r"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Enables users to monitor daily health metrics such </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a:p>
            <a:pPr algn="r" defTabSz="685800">
              <a:lnSpc>
                <a:spcPct val="150000"/>
              </a:lnSpc>
              <a:buClr>
                <a:srgbClr val="E7E6E6">
                  <a:lumMod val="10000"/>
                </a:srgbClr>
              </a:buClr>
              <a:defRPr/>
            </a:pPr>
            <a:r>
              <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rPr>
              <a:t>as blood pressure, weight, and more.</a:t>
            </a:r>
            <a:endParaRPr lang="en-US" altLang="zh-CN" sz="1050" noProof="0">
              <a:ln>
                <a:noFill/>
              </a:ln>
              <a:solidFill>
                <a:schemeClr val="accent3"/>
              </a:solidFill>
              <a:effectLst/>
              <a:uLnTx/>
              <a:uFillTx/>
              <a:latin typeface="Calibri Light" panose="020F0302020204030204"/>
              <a:ea typeface="微软雅黑" panose="020B0503020204020204" charset="-122"/>
              <a:cs typeface="+mn-ea"/>
              <a:sym typeface="+mn-lt"/>
            </a:endParaRPr>
          </a:p>
        </p:txBody>
      </p:sp>
      <p:pic>
        <p:nvPicPr>
          <p:cNvPr id="5" name="图片 4"/>
          <p:cNvPicPr>
            <a:picLocks noChangeAspect="1"/>
          </p:cNvPicPr>
          <p:nvPr/>
        </p:nvPicPr>
        <p:blipFill>
          <a:blip r:embed="rId26"/>
          <a:stretch>
            <a:fillRect/>
          </a:stretch>
        </p:blipFill>
        <p:spPr>
          <a:xfrm>
            <a:off x="5993130" y="3534410"/>
            <a:ext cx="861695" cy="1483360"/>
          </a:xfrm>
          <a:prstGeom prst="rect">
            <a:avLst/>
          </a:prstGeom>
        </p:spPr>
      </p:pic>
      <p:pic>
        <p:nvPicPr>
          <p:cNvPr id="6" name="图片 5"/>
          <p:cNvPicPr>
            <a:picLocks noChangeAspect="1"/>
          </p:cNvPicPr>
          <p:nvPr/>
        </p:nvPicPr>
        <p:blipFill>
          <a:blip r:embed="rId27"/>
          <a:stretch>
            <a:fillRect/>
          </a:stretch>
        </p:blipFill>
        <p:spPr>
          <a:xfrm>
            <a:off x="7054850" y="3534410"/>
            <a:ext cx="896620" cy="148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_矩形 8"/>
          <p:cNvSpPr/>
          <p:nvPr>
            <p:custDataLst>
              <p:tags r:id="rId1"/>
            </p:custDataLst>
          </p:nvPr>
        </p:nvSpPr>
        <p:spPr>
          <a:xfrm>
            <a:off x="320675" y="1645920"/>
            <a:ext cx="8383270" cy="645160"/>
          </a:xfrm>
          <a:prstGeom prst="rect">
            <a:avLst/>
          </a:prstGeom>
        </p:spPr>
        <p:txBody>
          <a:bodyPr wrap="square">
            <a:spAutoFit/>
          </a:bodyPr>
          <a:lstStyle/>
          <a:p>
            <a:pPr defTabSz="685800"/>
            <a:r>
              <a:rPr lang="en-US" altLang="zh-CN" sz="3600" b="1" kern="0">
                <a:solidFill>
                  <a:srgbClr val="4D4D4D"/>
                </a:solidFill>
                <a:latin typeface="+mj-lt"/>
                <a:ea typeface="微软雅黑" panose="020B0503020204020204" charset="-122"/>
              </a:rPr>
              <a:t>Market Analysis</a:t>
            </a:r>
            <a:endParaRPr lang="en-US" altLang="zh-CN" sz="3600" b="1" kern="0">
              <a:solidFill>
                <a:srgbClr val="4D4D4D"/>
              </a:solidFill>
              <a:latin typeface="+mj-lt"/>
              <a:ea typeface="微软雅黑" panose="020B0503020204020204" charset="-122"/>
            </a:endParaRPr>
          </a:p>
        </p:txBody>
      </p:sp>
      <p:sp>
        <p:nvSpPr>
          <p:cNvPr id="17" name="矩形 16"/>
          <p:cNvSpPr/>
          <p:nvPr/>
        </p:nvSpPr>
        <p:spPr>
          <a:xfrm>
            <a:off x="351099" y="2571988"/>
            <a:ext cx="5034263" cy="737235"/>
          </a:xfrm>
          <a:prstGeom prst="rect">
            <a:avLst/>
          </a:prstGeom>
        </p:spPr>
        <p:txBody>
          <a:bodyPr wrap="square">
            <a:spAutoFit/>
          </a:bodyPr>
          <a:lstStyle/>
          <a:p>
            <a:pPr defTabSz="914400">
              <a:lnSpc>
                <a:spcPct val="150000"/>
              </a:lnSpc>
              <a:defRPr/>
            </a:pPr>
            <a:r>
              <a:rPr lang="en-US" altLang="zh-CN" sz="1400" kern="0">
                <a:solidFill>
                  <a:schemeClr val="tx1">
                    <a:lumMod val="65000"/>
                    <a:lumOff val="35000"/>
                  </a:schemeClr>
                </a:solidFill>
                <a:cs typeface="Arial" panose="020B0604020202020204" pitchFamily="34" charset="0"/>
              </a:rPr>
              <a:t>LifePulse serves individuals and healthcare institutions, addressing the increasing demand for remote health services. </a:t>
            </a:r>
            <a:endParaRPr lang="en-US" altLang="zh-CN" sz="1400" kern="0">
              <a:solidFill>
                <a:schemeClr val="tx1">
                  <a:lumMod val="65000"/>
                  <a:lumOff val="35000"/>
                </a:schemeClr>
              </a:solidFill>
              <a:cs typeface="Arial" panose="020B0604020202020204" pitchFamily="34" charset="0"/>
            </a:endParaRPr>
          </a:p>
        </p:txBody>
      </p:sp>
      <p:sp>
        <p:nvSpPr>
          <p:cNvPr id="18" name="PA_矩形 8"/>
          <p:cNvSpPr/>
          <p:nvPr>
            <p:custDataLst>
              <p:tags r:id="rId2"/>
            </p:custDataLst>
          </p:nvPr>
        </p:nvSpPr>
        <p:spPr>
          <a:xfrm>
            <a:off x="353869" y="516264"/>
            <a:ext cx="1004690" cy="923330"/>
          </a:xfrm>
          <a:prstGeom prst="rect">
            <a:avLst/>
          </a:prstGeom>
        </p:spPr>
        <p:txBody>
          <a:bodyPr wrap="square">
            <a:spAutoFit/>
          </a:bodyPr>
          <a:lstStyle/>
          <a:p>
            <a:pPr defTabSz="685800"/>
            <a:r>
              <a:rPr lang="en-US" altLang="zh-CN" sz="5400" b="1" kern="0">
                <a:solidFill>
                  <a:srgbClr val="4D4D4D"/>
                </a:solidFill>
                <a:latin typeface="+mj-lt"/>
                <a:ea typeface="微软雅黑" panose="020B0503020204020204" charset="-122"/>
              </a:rPr>
              <a:t>02</a:t>
            </a:r>
            <a:endParaRPr lang="en-US" altLang="zh-CN" sz="5400" b="1" kern="0">
              <a:solidFill>
                <a:srgbClr val="4D4D4D"/>
              </a:solidFill>
              <a:latin typeface="+mj-lt"/>
              <a:ea typeface="微软雅黑" panose="020B0503020204020204" charset="-122"/>
            </a:endParaRPr>
          </a:p>
        </p:txBody>
      </p:sp>
      <p:sp>
        <p:nvSpPr>
          <p:cNvPr id="19" name="矩形: 圆角 18"/>
          <p:cNvSpPr/>
          <p:nvPr/>
        </p:nvSpPr>
        <p:spPr>
          <a:xfrm>
            <a:off x="417097" y="3603185"/>
            <a:ext cx="1176906" cy="215060"/>
          </a:xfrm>
          <a:prstGeom prst="roundRect">
            <a:avLst>
              <a:gd name="adj" fmla="val 50000"/>
            </a:avLst>
          </a:pr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bg1"/>
                </a:solidFill>
                <a:latin typeface="+mj-lt"/>
              </a:rPr>
              <a:t>PART TWO</a:t>
            </a:r>
            <a:endParaRPr lang="zh-CN" altLang="en-US" sz="120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29276"/>
          <p:cNvSpPr/>
          <p:nvPr/>
        </p:nvSpPr>
        <p:spPr>
          <a:xfrm>
            <a:off x="2893060" y="1146810"/>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3" name="Shape 29277"/>
          <p:cNvSpPr/>
          <p:nvPr/>
        </p:nvSpPr>
        <p:spPr>
          <a:xfrm>
            <a:off x="4504055" y="1146810"/>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4" name="Shape 29278"/>
          <p:cNvSpPr/>
          <p:nvPr/>
        </p:nvSpPr>
        <p:spPr>
          <a:xfrm>
            <a:off x="2893060" y="2757805"/>
            <a:ext cx="1600835" cy="1605915"/>
          </a:xfrm>
          <a:prstGeom prst="rect">
            <a:avLst/>
          </a:prstGeom>
          <a:solidFill>
            <a:srgbClr val="00206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5" name="Shape 29279"/>
          <p:cNvSpPr/>
          <p:nvPr/>
        </p:nvSpPr>
        <p:spPr>
          <a:xfrm>
            <a:off x="4504055" y="2757805"/>
            <a:ext cx="1600835" cy="1605915"/>
          </a:xfrm>
          <a:prstGeom prst="rect">
            <a:avLst/>
          </a:prstGeom>
          <a:solidFill>
            <a:srgbClr val="72AF2F"/>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6" name="Shape 29281"/>
          <p:cNvSpPr/>
          <p:nvPr/>
        </p:nvSpPr>
        <p:spPr>
          <a:xfrm>
            <a:off x="223012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7" name="Shape 29282"/>
          <p:cNvSpPr/>
          <p:nvPr/>
        </p:nvSpPr>
        <p:spPr>
          <a:xfrm flipH="1">
            <a:off x="4508500" y="275971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50800" tIns="50800" rIns="50800" bIns="5080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8" name="Shape 29283"/>
          <p:cNvSpPr/>
          <p:nvPr/>
        </p:nvSpPr>
        <p:spPr>
          <a:xfrm rot="10800000" flipH="1">
            <a:off x="223012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92D050"/>
          </a:solidFill>
          <a:ln w="12700" cap="flat">
            <a:noFill/>
            <a:miter lim="400000"/>
          </a:ln>
          <a:effectLst/>
        </p:spPr>
        <p:txBody>
          <a:bodyPr wrap="square" lIns="0" tIns="0" rIns="0" bIns="0" numCol="1" anchor="t">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39" name="Shape 29284"/>
          <p:cNvSpPr/>
          <p:nvPr/>
        </p:nvSpPr>
        <p:spPr>
          <a:xfrm rot="10800000">
            <a:off x="4508500" y="481330"/>
            <a:ext cx="2263775" cy="22713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21600" y="0"/>
                </a:lnTo>
                <a:lnTo>
                  <a:pt x="0" y="0"/>
                </a:lnTo>
                <a:close/>
              </a:path>
            </a:pathLst>
          </a:custGeom>
          <a:solidFill>
            <a:srgbClr val="0070C0"/>
          </a:solidFill>
          <a:ln w="12700" cap="flat">
            <a:noFill/>
            <a:miter lim="400000"/>
          </a:ln>
          <a:effectLst/>
        </p:spPr>
        <p:txBody>
          <a:bodyPr wrap="square" lIns="0" tIns="0" rIns="0" bIns="0" numCol="1" anchor="t">
            <a:noAutofit/>
          </a:bodyPr>
          <a:lstStyle/>
          <a:p>
            <a:pPr algn="ctr"/>
            <a:endParaRPr sz="1100">
              <a:ln>
                <a:solidFill>
                  <a:srgbClr val="00B0F0"/>
                </a:solidFill>
              </a:ln>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0" name="Shape 29286"/>
          <p:cNvSpPr/>
          <p:nvPr/>
        </p:nvSpPr>
        <p:spPr>
          <a:xfrm>
            <a:off x="4258310" y="2524760"/>
            <a:ext cx="338455" cy="44831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wrap="square" lIns="0" tIns="0" rIns="0" bIns="0" numCol="1" anchor="ctr">
            <a:noAutofit/>
          </a:bodyPr>
          <a:lstStyle/>
          <a:p>
            <a:pPr algn="ctr"/>
            <a:endParaRPr sz="1100">
              <a:latin typeface="HarmonyOS Sans SC" panose="00000500000000000000" pitchFamily="2" charset="-122"/>
              <a:ea typeface="HarmonyOS Sans SC" panose="00000500000000000000" pitchFamily="2" charset="-122"/>
              <a:sym typeface="HarmonyOS Sans SC" panose="00000500000000000000" pitchFamily="2" charset="-122"/>
            </a:endParaRPr>
          </a:p>
        </p:txBody>
      </p:sp>
      <p:sp>
        <p:nvSpPr>
          <p:cNvPr id="141" name="Shape 29287"/>
          <p:cNvSpPr/>
          <p:nvPr/>
        </p:nvSpPr>
        <p:spPr>
          <a:xfrm>
            <a:off x="3841750" y="2091690"/>
            <a:ext cx="1312545" cy="1316990"/>
          </a:xfrm>
          <a:prstGeom prst="ellipse">
            <a:avLst/>
          </a:prstGeom>
          <a:solidFill>
            <a:srgbClr val="FFFFFF"/>
          </a:solidFill>
          <a:ln w="12700" cap="flat">
            <a:noFill/>
            <a:miter lim="400000"/>
          </a:ln>
          <a:effectLst/>
        </p:spPr>
        <p:txBody>
          <a:bodyPr wrap="square" lIns="0" tIns="0" rIns="0" bIns="0" numCol="1" anchor="ctr">
            <a:noAutofit/>
          </a:bodyPr>
          <a:lstStyle/>
          <a:p>
            <a:pPr algn="ctr"/>
            <a:r>
              <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rPr>
              <a:t>PEST</a:t>
            </a:r>
            <a:endParaRPr lang="en-US" sz="2400">
              <a:latin typeface="Algerian" panose="04020705040A02060702" charset="0"/>
              <a:ea typeface="华文彩云" panose="02010800040101010101" charset="-122"/>
              <a:cs typeface="Algerian" panose="04020705040A02060702" charset="0"/>
              <a:sym typeface="HarmonyOS Sans SC" panose="00000500000000000000" pitchFamily="2" charset="-122"/>
            </a:endParaRPr>
          </a:p>
        </p:txBody>
      </p:sp>
      <p:sp>
        <p:nvSpPr>
          <p:cNvPr id="142" name="Shape 29291"/>
          <p:cNvSpPr/>
          <p:nvPr/>
        </p:nvSpPr>
        <p:spPr>
          <a:xfrm rot="18900000">
            <a:off x="2867660" y="182372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political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3" name="Shape 29292"/>
          <p:cNvSpPr/>
          <p:nvPr/>
        </p:nvSpPr>
        <p:spPr>
          <a:xfrm rot="2700000">
            <a:off x="4478020" y="1831340"/>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Economic</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4" name="Shape 29293"/>
          <p:cNvSpPr/>
          <p:nvPr/>
        </p:nvSpPr>
        <p:spPr>
          <a:xfrm rot="2700000">
            <a:off x="2867025" y="344868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social</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45" name="Shape 29294"/>
          <p:cNvSpPr/>
          <p:nvPr/>
        </p:nvSpPr>
        <p:spPr>
          <a:xfrm rot="18900000">
            <a:off x="4478655" y="3441065"/>
            <a:ext cx="1649730" cy="233045"/>
          </a:xfrm>
          <a:prstGeom prst="rect">
            <a:avLst/>
          </a:prstGeom>
          <a:noFill/>
          <a:ln w="12700" cap="flat">
            <a:noFill/>
            <a:miter lim="400000"/>
          </a:ln>
          <a:effectLst/>
        </p:spPr>
        <p:txBody>
          <a:bodyPr wrap="square" lIns="0" tIns="0" rIns="0" bIns="0" numCol="1" anchor="ctr">
            <a:noAutofit/>
          </a:bodyPr>
          <a:lstStyle>
            <a:lvl1pPr defTabSz="584200">
              <a:lnSpc>
                <a:spcPct val="100000"/>
              </a:lnSpc>
              <a:spcBef>
                <a:spcPts val="0"/>
              </a:spcBef>
              <a:defRPr sz="2500" cap="all">
                <a:solidFill>
                  <a:srgbClr val="FFFFFF"/>
                </a:solidFill>
                <a:latin typeface="Helvetica Neue Light"/>
                <a:ea typeface="Helvetica Neue Light"/>
                <a:cs typeface="Helvetica Neue Light"/>
                <a:sym typeface="Helvetica Neue Light"/>
              </a:defRPr>
            </a:lvl1pPr>
          </a:lstStyle>
          <a:p>
            <a:pPr algn="ctr"/>
            <a:r>
              <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rPr>
              <a:t>Technology</a:t>
            </a:r>
            <a:endParaRPr lang="en-US" altLang="zh-CN" sz="1600" dirty="0">
              <a:latin typeface="HarmonyOS Sans SC" panose="00000500000000000000" pitchFamily="2" charset="-122"/>
              <a:ea typeface="HarmonyOS Sans SC" panose="00000500000000000000" pitchFamily="2" charset="-122"/>
              <a:cs typeface="HarmonyOS Sans SC" panose="00000500000000000000" pitchFamily="2" charset="-122"/>
              <a:sym typeface="HarmonyOS Sans SC" panose="00000500000000000000" pitchFamily="2" charset="-122"/>
            </a:endParaRPr>
          </a:p>
        </p:txBody>
      </p:sp>
      <p:sp>
        <p:nvSpPr>
          <p:cNvPr id="162" name="文本框 161"/>
          <p:cNvSpPr txBox="1"/>
          <p:nvPr/>
        </p:nvSpPr>
        <p:spPr>
          <a:xfrm>
            <a:off x="2230120" y="13970"/>
            <a:ext cx="4572000" cy="460375"/>
          </a:xfrm>
          <a:prstGeom prst="rect">
            <a:avLst/>
          </a:prstGeom>
          <a:noFill/>
        </p:spPr>
        <p:txBody>
          <a:bodyPr wrap="square" rtlCol="0" anchor="t">
            <a:spAutoFit/>
          </a:bodyPr>
          <a:p>
            <a:pPr algn="ctr" defTabSz="685800"/>
            <a:r>
              <a:rPr lang="en-US" altLang="zh-CN" sz="2400" b="1" kern="0">
                <a:solidFill>
                  <a:srgbClr val="4D4D4D"/>
                </a:solidFill>
                <a:latin typeface="Microsoft YaHei UI" panose="020B0503020204020204" charset="-122"/>
                <a:ea typeface="Microsoft YaHei UI" panose="020B0503020204020204" charset="-122"/>
                <a:sym typeface="+mn-ea"/>
              </a:rPr>
              <a:t>Macro Environment Analysis</a:t>
            </a:r>
            <a:endParaRPr lang="en-US" altLang="zh-CN" sz="2400" b="1" kern="0">
              <a:solidFill>
                <a:srgbClr val="4D4D4D"/>
              </a:solidFill>
              <a:latin typeface="Microsoft YaHei UI" panose="020B0503020204020204" charset="-122"/>
              <a:ea typeface="Microsoft YaHei UI" panose="020B050302020402020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Google Shape;1084;p35"/>
          <p:cNvSpPr txBox="1">
            <a:spLocks noGrp="1"/>
          </p:cNvSpPr>
          <p:nvPr>
            <p:ph type="subTitle" idx="1"/>
          </p:nvPr>
        </p:nvSpPr>
        <p:spPr>
          <a:xfrm>
            <a:off x="3989992" y="1415269"/>
            <a:ext cx="4465500" cy="3416556"/>
          </a:xfrm>
          <a:prstGeom prst="rect">
            <a:avLst/>
          </a:prstGeom>
        </p:spPr>
        <p:txBody>
          <a:bodyPr spcFirstLastPara="1" wrap="square" lIns="91425" tIns="91425" rIns="91425" bIns="91425" anchor="t" anchorCtr="0">
            <a:noAutofit/>
          </a:bodyPr>
          <a:p>
            <a:pPr marL="0" marR="0" indent="304800" algn="just">
              <a:lnSpc>
                <a:spcPct val="150000"/>
              </a:lnSpc>
              <a:spcBef>
                <a:spcPts val="0"/>
              </a:spcBef>
              <a:spcAft>
                <a:spcPts val="0"/>
              </a:spcAft>
            </a:pPr>
            <a:r>
              <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rPr>
              <a:t>We hope this app can not only provide individuals with convenient, at-home health solutions, helping them better manage their health through technology and clear reports, but also assist healthcare institutions in streamlining their workflows, reducing staff burden, and improving efficiency. By offering a platform that integrates advanced health tools, we aim to empower individuals with proactive health management while enabling institutions to make quicker, data-driven clinical decisions.</a:t>
            </a:r>
            <a:endParaRPr lang="en-US" altLang="zh-CN" sz="1400" kern="100" dirty="0">
              <a:solidFill>
                <a:srgbClr val="555555"/>
              </a:solidFill>
              <a:latin typeface="微软雅黑" panose="020B0503020204020204" charset="-122"/>
              <a:ea typeface="微软雅黑" panose="020B0503020204020204" charset="-122"/>
              <a:cs typeface="Times New Roman" panose="02020603050405020304" pitchFamily="18" charset="0"/>
            </a:endParaRPr>
          </a:p>
        </p:txBody>
      </p:sp>
      <p:cxnSp>
        <p:nvCxnSpPr>
          <p:cNvPr id="1187" name="Google Shape;1187;p35"/>
          <p:cNvCxnSpPr/>
          <p:nvPr/>
        </p:nvCxnSpPr>
        <p:spPr>
          <a:xfrm>
            <a:off x="715100" y="4608500"/>
            <a:ext cx="636300" cy="0"/>
          </a:xfrm>
          <a:prstGeom prst="straightConnector1">
            <a:avLst/>
          </a:prstGeom>
          <a:noFill/>
          <a:ln w="38100" cap="flat" cmpd="sng">
            <a:solidFill>
              <a:schemeClr val="dk1"/>
            </a:solidFill>
            <a:prstDash val="solid"/>
            <a:round/>
            <a:headEnd type="none" w="med" len="med"/>
            <a:tailEnd type="none" w="med" len="med"/>
          </a:ln>
        </p:spPr>
      </p:cxnSp>
      <p:sp>
        <p:nvSpPr>
          <p:cNvPr id="1083" name="Google Shape;1083;p35"/>
          <p:cNvSpPr txBox="1">
            <a:spLocks noGrp="1"/>
          </p:cNvSpPr>
          <p:nvPr>
            <p:ph type="title"/>
          </p:nvPr>
        </p:nvSpPr>
        <p:spPr>
          <a:xfrm>
            <a:off x="3964305" y="391160"/>
            <a:ext cx="5364480" cy="869315"/>
          </a:xfrm>
          <a:prstGeom prst="rect">
            <a:avLst/>
          </a:prstGeom>
        </p:spPr>
        <p:txBody>
          <a:bodyPr spcFirstLastPara="1" wrap="square" lIns="91425" tIns="91425" rIns="91425" bIns="91425" anchor="b" anchorCtr="0">
            <a:noAutofit/>
          </a:bodyPr>
          <a:p>
            <a:pPr marL="0" lvl="0" indent="0" algn="l" rtl="0">
              <a:spcBef>
                <a:spcPts val="0"/>
              </a:spcBef>
              <a:spcAft>
                <a:spcPts val="0"/>
              </a:spcAft>
              <a:buNone/>
            </a:pPr>
            <a:r>
              <a:rPr lang="en-US" altLang="zh-CN" sz="4000" dirty="0">
                <a:latin typeface="Arial" panose="020B0604020202020204" pitchFamily="34" charset="0"/>
                <a:cs typeface="Arial" panose="020B0604020202020204" pitchFamily="34" charset="0"/>
              </a:rPr>
              <a:t>Target User Group</a:t>
            </a:r>
            <a:endParaRPr lang="en-US" altLang="zh-CN" sz="4000" dirty="0">
              <a:latin typeface="Arial" panose="020B0604020202020204" pitchFamily="34" charset="0"/>
              <a:cs typeface="Arial" panose="020B0604020202020204" pitchFamily="34" charset="0"/>
            </a:endParaRPr>
          </a:p>
        </p:txBody>
      </p:sp>
      <p:pic>
        <p:nvPicPr>
          <p:cNvPr id="3" name="图片 2" descr="62a775e57ceff1655141861663"/>
          <p:cNvPicPr>
            <a:picLocks noChangeAspect="1"/>
          </p:cNvPicPr>
          <p:nvPr/>
        </p:nvPicPr>
        <p:blipFill>
          <a:blip r:embed="rId1"/>
          <a:stretch>
            <a:fillRect/>
          </a:stretch>
        </p:blipFill>
        <p:spPr>
          <a:xfrm>
            <a:off x="269240" y="586105"/>
            <a:ext cx="3437255" cy="3437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_矩形 8"/>
          <p:cNvSpPr/>
          <p:nvPr>
            <p:custDataLst>
              <p:tags r:id="rId1"/>
            </p:custDataLst>
          </p:nvPr>
        </p:nvSpPr>
        <p:spPr>
          <a:xfrm>
            <a:off x="1591310" y="147955"/>
            <a:ext cx="5932170" cy="953135"/>
          </a:xfrm>
          <a:prstGeom prst="rect">
            <a:avLst/>
          </a:prstGeom>
        </p:spPr>
        <p:txBody>
          <a:bodyPr wrap="square">
            <a:spAutoFit/>
          </a:bodyPr>
          <a:lstStyle/>
          <a:p>
            <a:pPr algn="ctr" defTabSz="685800"/>
            <a:r>
              <a:rPr lang="en-US" altLang="zh-CN" sz="2800" b="1" kern="0">
                <a:solidFill>
                  <a:srgbClr val="4D4D4D"/>
                </a:solidFill>
                <a:latin typeface="Microsoft YaHei UI" panose="020B0503020204020204" charset="-122"/>
                <a:ea typeface="Microsoft YaHei UI" panose="020B0503020204020204" charset="-122"/>
                <a:sym typeface="+mn-ea"/>
              </a:rPr>
              <a:t>Products of the same type on the market</a:t>
            </a:r>
            <a:endParaRPr lang="en-US" altLang="zh-CN" sz="2800" b="1" kern="0">
              <a:solidFill>
                <a:srgbClr val="4D4D4D"/>
              </a:solidFill>
              <a:latin typeface="Microsoft YaHei UI" panose="020B0503020204020204" charset="-122"/>
              <a:ea typeface="Microsoft YaHei UI" panose="020B0503020204020204" charset="-122"/>
              <a:sym typeface="+mn-ea"/>
            </a:endParaRPr>
          </a:p>
        </p:txBody>
      </p:sp>
      <p:pic>
        <p:nvPicPr>
          <p:cNvPr id="2" name="图片 1" descr="download-1"/>
          <p:cNvPicPr>
            <a:picLocks noChangeAspect="1"/>
          </p:cNvPicPr>
          <p:nvPr/>
        </p:nvPicPr>
        <p:blipFill>
          <a:blip r:embed="rId2"/>
          <a:stretch>
            <a:fillRect/>
          </a:stretch>
        </p:blipFill>
        <p:spPr>
          <a:xfrm>
            <a:off x="366395" y="1402080"/>
            <a:ext cx="1490345" cy="1490345"/>
          </a:xfrm>
          <a:prstGeom prst="rect">
            <a:avLst/>
          </a:prstGeom>
        </p:spPr>
      </p:pic>
      <p:pic>
        <p:nvPicPr>
          <p:cNvPr id="3" name="图片 2" descr="f8f727402d79824ca0ff15a6ef5e494594215212adcf36a216e296b54c5d6392"/>
          <p:cNvPicPr>
            <a:picLocks noChangeAspect="1"/>
          </p:cNvPicPr>
          <p:nvPr/>
        </p:nvPicPr>
        <p:blipFill>
          <a:blip r:embed="rId3"/>
          <a:stretch>
            <a:fillRect/>
          </a:stretch>
        </p:blipFill>
        <p:spPr>
          <a:xfrm>
            <a:off x="2553335" y="1402080"/>
            <a:ext cx="1520190" cy="1520190"/>
          </a:xfrm>
          <a:prstGeom prst="rect">
            <a:avLst/>
          </a:prstGeom>
        </p:spPr>
      </p:pic>
      <p:pic>
        <p:nvPicPr>
          <p:cNvPr id="6" name="图片 5"/>
          <p:cNvPicPr/>
          <p:nvPr/>
        </p:nvPicPr>
        <p:blipFill>
          <a:blip r:embed="rId4"/>
          <a:stretch>
            <a:fillRect/>
          </a:stretch>
        </p:blipFill>
        <p:spPr>
          <a:xfrm>
            <a:off x="4650105" y="1402715"/>
            <a:ext cx="1668145" cy="1520190"/>
          </a:xfrm>
          <a:prstGeom prst="rect">
            <a:avLst/>
          </a:prstGeom>
        </p:spPr>
      </p:pic>
      <p:pic>
        <p:nvPicPr>
          <p:cNvPr id="7" name="图片 6"/>
          <p:cNvPicPr/>
          <p:nvPr/>
        </p:nvPicPr>
        <p:blipFill>
          <a:blip r:embed="rId5"/>
          <a:stretch>
            <a:fillRect/>
          </a:stretch>
        </p:blipFill>
        <p:spPr>
          <a:xfrm>
            <a:off x="6894195" y="1403985"/>
            <a:ext cx="1572260" cy="1518920"/>
          </a:xfrm>
          <a:prstGeom prst="rect">
            <a:avLst/>
          </a:prstGeom>
        </p:spPr>
      </p:pic>
      <p:sp>
        <p:nvSpPr>
          <p:cNvPr id="8" name="文本框 7"/>
          <p:cNvSpPr txBox="1"/>
          <p:nvPr/>
        </p:nvSpPr>
        <p:spPr>
          <a:xfrm>
            <a:off x="631190" y="3116580"/>
            <a:ext cx="960120" cy="368300"/>
          </a:xfrm>
          <a:prstGeom prst="rect">
            <a:avLst/>
          </a:prstGeom>
          <a:noFill/>
        </p:spPr>
        <p:txBody>
          <a:bodyPr wrap="square" rtlCol="0">
            <a:spAutoFit/>
          </a:bodyPr>
          <a:p>
            <a:r>
              <a:rPr lang="zh-CN" altLang="en-US"/>
              <a:t>Noom</a:t>
            </a:r>
            <a:endParaRPr lang="zh-CN" altLang="en-US"/>
          </a:p>
        </p:txBody>
      </p:sp>
      <p:sp>
        <p:nvSpPr>
          <p:cNvPr id="9" name="文本框 8"/>
          <p:cNvSpPr txBox="1"/>
          <p:nvPr/>
        </p:nvSpPr>
        <p:spPr>
          <a:xfrm>
            <a:off x="2848610" y="3116580"/>
            <a:ext cx="929640" cy="368300"/>
          </a:xfrm>
          <a:prstGeom prst="rect">
            <a:avLst/>
          </a:prstGeom>
          <a:noFill/>
        </p:spPr>
        <p:txBody>
          <a:bodyPr wrap="square" rtlCol="0">
            <a:spAutoFit/>
          </a:bodyPr>
          <a:p>
            <a:r>
              <a:rPr lang="zh-CN" altLang="en-US"/>
              <a:t>Buoy</a:t>
            </a:r>
            <a:endParaRPr lang="zh-CN" altLang="en-US"/>
          </a:p>
        </p:txBody>
      </p:sp>
      <p:sp>
        <p:nvSpPr>
          <p:cNvPr id="10" name="文本框 9"/>
          <p:cNvSpPr txBox="1"/>
          <p:nvPr/>
        </p:nvSpPr>
        <p:spPr>
          <a:xfrm>
            <a:off x="4820285" y="3131820"/>
            <a:ext cx="1379220" cy="368300"/>
          </a:xfrm>
          <a:prstGeom prst="rect">
            <a:avLst/>
          </a:prstGeom>
          <a:noFill/>
        </p:spPr>
        <p:txBody>
          <a:bodyPr wrap="square" rtlCol="0">
            <a:spAutoFit/>
          </a:bodyPr>
          <a:p>
            <a:r>
              <a:rPr lang="zh-CN" altLang="en-US"/>
              <a:t>Sensely</a:t>
            </a:r>
            <a:endParaRPr lang="zh-CN" altLang="en-US"/>
          </a:p>
        </p:txBody>
      </p:sp>
      <p:sp>
        <p:nvSpPr>
          <p:cNvPr id="11" name="文本框 10"/>
          <p:cNvSpPr txBox="1"/>
          <p:nvPr/>
        </p:nvSpPr>
        <p:spPr>
          <a:xfrm>
            <a:off x="6797675" y="3116580"/>
            <a:ext cx="2164080" cy="368300"/>
          </a:xfrm>
          <a:prstGeom prst="rect">
            <a:avLst/>
          </a:prstGeom>
          <a:noFill/>
        </p:spPr>
        <p:txBody>
          <a:bodyPr wrap="square" rtlCol="0">
            <a:spAutoFit/>
          </a:bodyPr>
          <a:p>
            <a:r>
              <a:rPr lang="zh-CN" altLang="en-US"/>
              <a:t>Huawei Sports Health</a:t>
            </a:r>
            <a:endParaRPr lang="zh-CN" altLang="en-US"/>
          </a:p>
        </p:txBody>
      </p:sp>
      <p:sp>
        <p:nvSpPr>
          <p:cNvPr id="12" name="文本框 11"/>
          <p:cNvSpPr txBox="1"/>
          <p:nvPr/>
        </p:nvSpPr>
        <p:spPr>
          <a:xfrm>
            <a:off x="1898650" y="3939540"/>
            <a:ext cx="6567805" cy="829945"/>
          </a:xfrm>
          <a:prstGeom prst="rect">
            <a:avLst/>
          </a:prstGeom>
          <a:noFill/>
        </p:spPr>
        <p:txBody>
          <a:bodyPr wrap="square" rtlCol="0">
            <a:spAutoFit/>
          </a:bodyPr>
          <a:p>
            <a:r>
              <a:rPr lang="zh-CN" altLang="en-US" sz="2400">
                <a:solidFill>
                  <a:srgbClr val="00B0F0"/>
                </a:solidFill>
                <a:latin typeface="MV Boli" panose="02000500030200090000" pitchFamily="2" charset="0"/>
                <a:cs typeface="MV Boli" panose="02000500030200090000" pitchFamily="2" charset="0"/>
              </a:rPr>
              <a:t>So what's the advantage of our App compared to what's on the market?</a:t>
            </a:r>
            <a:endParaRPr lang="zh-CN" altLang="en-US" sz="2400">
              <a:solidFill>
                <a:srgbClr val="00B0F0"/>
              </a:solidFill>
              <a:latin typeface="MV Boli" panose="02000500030200090000" pitchFamily="2" charset="0"/>
              <a:cs typeface="MV Boli" panose="0200050003020009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tags/tag1.xml><?xml version="1.0" encoding="utf-8"?>
<p:tagLst xmlns:p="http://schemas.openxmlformats.org/presentationml/2006/main">
  <p:tag name="PA" val="v4.1.3"/>
</p:tagLst>
</file>

<file path=ppt/tags/tag10.xml><?xml version="1.0" encoding="utf-8"?>
<p:tagLst xmlns:p="http://schemas.openxmlformats.org/presentationml/2006/main">
  <p:tag name="KSO_WM_DIAGRAM_VIRTUALLY_FRAME" val="{&quot;height&quot;:271.5177165354331,&quot;left&quot;:32.631417322834636,&quot;top&quot;:90.57645669291337,&quot;width&quot;:406.45}"/>
</p:tagLst>
</file>

<file path=ppt/tags/tag100.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1.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0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5.xml><?xml version="1.0" encoding="utf-8"?>
<p:tagLst xmlns:p="http://schemas.openxmlformats.org/presentationml/2006/main">
  <p:tag name="PA" val="v4.1.3"/>
</p:tagLst>
</file>

<file path=ppt/tags/tag10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8.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09.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1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1.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1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3.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1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1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18.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1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12.xml><?xml version="1.0" encoding="utf-8"?>
<p:tagLst xmlns:p="http://schemas.openxmlformats.org/presentationml/2006/main">
  <p:tag name="KSO_WM_DIAGRAM_VIRTUALLY_FRAME" val="{&quot;height&quot;:271.5177165354331,&quot;left&quot;:32.631417322834636,&quot;top&quot;:90.57645669291337,&quot;width&quot;:406.45}"/>
</p:tagLst>
</file>

<file path=ppt/tags/tag12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121.xml><?xml version="1.0" encoding="utf-8"?>
<p:tagLst xmlns:p="http://schemas.openxmlformats.org/presentationml/2006/main">
  <p:tag name="PA" val="v4.1.3"/>
</p:tagLst>
</file>

<file path=ppt/tags/tag122.xml><?xml version="1.0" encoding="utf-8"?>
<p:tagLst xmlns:p="http://schemas.openxmlformats.org/presentationml/2006/main">
  <p:tag name="PA" val="v4.1.3"/>
</p:tagLst>
</file>

<file path=ppt/tags/tag12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5.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6.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27.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28.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29.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30.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1.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2.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3.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4.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35.xml><?xml version="1.0" encoding="utf-8"?>
<p:tagLst xmlns:p="http://schemas.openxmlformats.org/presentationml/2006/main">
  <p:tag name="PA" val="v4.1.3"/>
</p:tagLst>
</file>

<file path=ppt/tags/tag13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39.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xml><?xml version="1.0" encoding="utf-8"?>
<p:tagLst xmlns:p="http://schemas.openxmlformats.org/presentationml/2006/main">
  <p:tag name="KSO_WM_DIAGRAM_VIRTUALLY_FRAME" val="{&quot;height&quot;:271.5177165354331,&quot;left&quot;:32.631417322834636,&quot;top&quot;:90.57645669291337,&quot;width&quot;:406.45}"/>
</p:tagLst>
</file>

<file path=ppt/tags/tag140.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41.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2.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43.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4.xml><?xml version="1.0" encoding="utf-8"?>
<p:tagLst xmlns:p="http://schemas.openxmlformats.org/presentationml/2006/main">
  <p:tag name="PA" val="v4.1.3"/>
  <p:tag name="KSO_WM_DIAGRAM_VIRTUALLY_FRAME" val="{&quot;height&quot;:224.06472440944876,&quot;left&quot;:47.070629921259844,&quot;top&quot;:204.81976377952756,&quot;width&quot;:658.4586614173229}"/>
</p:tagLst>
</file>

<file path=ppt/tags/tag145.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6.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7.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8.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49.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5.xml><?xml version="1.0" encoding="utf-8"?>
<p:tagLst xmlns:p="http://schemas.openxmlformats.org/presentationml/2006/main">
  <p:tag name="KSO_WM_DIAGRAM_VIRTUALLY_FRAME" val="{&quot;height&quot;:271.5177165354331,&quot;left&quot;:32.631417322834636,&quot;top&quot;:90.57645669291337,&quot;width&quot;:406.45}"/>
</p:tagLst>
</file>

<file path=ppt/tags/tag150.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51.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52.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53.xml><?xml version="1.0" encoding="utf-8"?>
<p:tagLst xmlns:p="http://schemas.openxmlformats.org/presentationml/2006/main">
  <p:tag name="KSO_WM_DIAGRAM_VIRTUALLY_FRAME" val="{&quot;height&quot;:224.06472440944876,&quot;left&quot;:47.070629921259844,&quot;top&quot;:204.81976377952756,&quot;width&quot;:658.4586614173229}"/>
</p:tagLst>
</file>

<file path=ppt/tags/tag154.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55.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56.xml><?xml version="1.0" encoding="utf-8"?>
<p:tagLst xmlns:p="http://schemas.openxmlformats.org/presentationml/2006/main">
  <p:tag name="PA" val="v4.1.3"/>
  <p:tag name="KSO_WM_DIAGRAM_VIRTUALLY_FRAME" val="{&quot;height&quot;:215.31299212598424,&quot;left&quot;:29.13417322834646,&quot;top&quot;:138.11385826771652,&quot;width&quot;:314.7523622047244}"/>
</p:tagLst>
</file>

<file path=ppt/tags/tag157.xml><?xml version="1.0" encoding="utf-8"?>
<p:tagLst xmlns:p="http://schemas.openxmlformats.org/presentationml/2006/main">
  <p:tag name="KSO_WM_DIAGRAM_VIRTUALLY_FRAME" val="{&quot;height&quot;:215.31299212598424,&quot;left&quot;:29.13417322834646,&quot;top&quot;:138.11385826771652,&quot;width&quot;:314.7523622047244}"/>
</p:tagLst>
</file>

<file path=ppt/tags/tag158.xml><?xml version="1.0" encoding="utf-8"?>
<p:tagLst xmlns:p="http://schemas.openxmlformats.org/presentationml/2006/main">
  <p:tag name="PA" val="v4.1.3"/>
</p:tagLst>
</file>

<file path=ppt/tags/tag159.xml><?xml version="1.0" encoding="utf-8"?>
<p:tagLst xmlns:p="http://schemas.openxmlformats.org/presentationml/2006/main">
  <p:tag name="PA" val="v4.1.3"/>
</p:tagLst>
</file>

<file path=ppt/tags/tag1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60.xml><?xml version="1.0" encoding="utf-8"?>
<p:tagLst xmlns:p="http://schemas.openxmlformats.org/presentationml/2006/main">
  <p:tag name="commondata" val="eyJjb3VudCI6NiwiaGRpZCI6IjFjNjUzYjNjNGMyMmUyOTEwNDk3MzMyZjFmNTQ2NmUxIiwidXNlckNvdW50Ijo2fQ=="/>
</p:tagLst>
</file>

<file path=ppt/tags/tag17.xml><?xml version="1.0" encoding="utf-8"?>
<p:tagLst xmlns:p="http://schemas.openxmlformats.org/presentationml/2006/main">
  <p:tag name="KSO_WM_DIAGRAM_VIRTUALLY_FRAME" val="{&quot;height&quot;:271.5177165354331,&quot;left&quot;:32.631417322834636,&quot;top&quot;:90.57645669291337,&quot;width&quot;:406.45}"/>
</p:tagLst>
</file>

<file path=ppt/tags/tag1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19.xml><?xml version="1.0" encoding="utf-8"?>
<p:tagLst xmlns:p="http://schemas.openxmlformats.org/presentationml/2006/main">
  <p:tag name="KSO_WM_DIAGRAM_VIRTUALLY_FRAME" val="{&quot;height&quot;:271.5177165354331,&quot;left&quot;:32.631417322834636,&quot;top&quot;:90.57645669291337,&quot;width&quot;:406.45}"/>
</p:tagLst>
</file>

<file path=ppt/tags/tag2.xml><?xml version="1.0" encoding="utf-8"?>
<p:tagLst xmlns:p="http://schemas.openxmlformats.org/presentationml/2006/main">
  <p:tag name="KSO_WM_DIAGRAM_VIRTUALLY_FRAME" val="{&quot;height&quot;:271.5177165354331,&quot;left&quot;:32.631417322834636,&quot;top&quot;:90.57645669291337,&quot;width&quot;:406.45}"/>
</p:tagLst>
</file>

<file path=ppt/tags/tag20.xml><?xml version="1.0" encoding="utf-8"?>
<p:tagLst xmlns:p="http://schemas.openxmlformats.org/presentationml/2006/main">
  <p:tag name="KSO_WM_DIAGRAM_VIRTUALLY_FRAME" val="{&quot;height&quot;:271.5177165354331,&quot;left&quot;:32.631417322834636,&quot;top&quot;:90.57645669291337,&quot;width&quot;:406.45}"/>
</p:tagLst>
</file>

<file path=ppt/tags/tag21.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22.xml><?xml version="1.0" encoding="utf-8"?>
<p:tagLst xmlns:p="http://schemas.openxmlformats.org/presentationml/2006/main">
  <p:tag name="PA" val="v4.1.3"/>
</p:tagLst>
</file>

<file path=ppt/tags/tag23.xml><?xml version="1.0" encoding="utf-8"?>
<p:tagLst xmlns:p="http://schemas.openxmlformats.org/presentationml/2006/main">
  <p:tag name="PA" val="v4.1.3"/>
</p:tagLst>
</file>

<file path=ppt/tags/tag24.xml><?xml version="1.0" encoding="utf-8"?>
<p:tagLst xmlns:p="http://schemas.openxmlformats.org/presentationml/2006/main">
  <p:tag name="PA" val="v4.1.3"/>
</p:tagLst>
</file>

<file path=ppt/tags/tag25.xml><?xml version="1.0" encoding="utf-8"?>
<p:tagLst xmlns:p="http://schemas.openxmlformats.org/presentationml/2006/main">
  <p:tag name="PA" val="v4.1.3"/>
</p:tagLst>
</file>

<file path=ppt/tags/tag26.xml><?xml version="1.0" encoding="utf-8"?>
<p:tagLst xmlns:p="http://schemas.openxmlformats.org/presentationml/2006/main">
  <p:tag name="KSO_WM_DIAGRAM_VIRTUALLY_FRAME" val="{&quot;height&quot;:160.35,&quot;left&quot;:28.9,&quot;top&quot;:85.95,&quot;width&quot;:443.45}"/>
</p:tagLst>
</file>

<file path=ppt/tags/tag27.xml><?xml version="1.0" encoding="utf-8"?>
<p:tagLst xmlns:p="http://schemas.openxmlformats.org/presentationml/2006/main">
  <p:tag name="KSO_WM_DIAGRAM_VIRTUALLY_FRAME" val="{&quot;height&quot;:160.35,&quot;left&quot;:28.9,&quot;top&quot;:85.95,&quot;width&quot;:443.45}"/>
</p:tagLst>
</file>

<file path=ppt/tags/tag28.xml><?xml version="1.0" encoding="utf-8"?>
<p:tagLst xmlns:p="http://schemas.openxmlformats.org/presentationml/2006/main">
  <p:tag name="KSO_WM_DIAGRAM_VIRTUALLY_FRAME" val="{&quot;height&quot;:160.35,&quot;left&quot;:28.9,&quot;top&quot;:85.95,&quot;width&quot;:443.45}"/>
</p:tagLst>
</file>

<file path=ppt/tags/tag29.xml><?xml version="1.0" encoding="utf-8"?>
<p:tagLst xmlns:p="http://schemas.openxmlformats.org/presentationml/2006/main">
  <p:tag name="KSO_WM_DIAGRAM_VIRTUALLY_FRAME" val="{&quot;height&quot;:160.35,&quot;left&quot;:28.9,&quot;top&quot;:85.95,&quot;width&quot;:443.45}"/>
</p:tagLst>
</file>

<file path=ppt/tags/tag3.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30.xml><?xml version="1.0" encoding="utf-8"?>
<p:tagLst xmlns:p="http://schemas.openxmlformats.org/presentationml/2006/main">
  <p:tag name="PA" val="v4.1.3"/>
</p:tagLst>
</file>

<file path=ppt/tags/tag31.xml><?xml version="1.0" encoding="utf-8"?>
<p:tagLst xmlns:p="http://schemas.openxmlformats.org/presentationml/2006/main">
  <p:tag name="KSO_WM_DIAGRAM_VIRTUALLY_FRAME" val="{&quot;height&quot;:218.90409448818895,&quot;left&quot;:24.95,&quot;top&quot;:99.32086614173228,&quot;width&quot;:669.9732283464567}"/>
</p:tagLst>
</file>

<file path=ppt/tags/tag32.xml><?xml version="1.0" encoding="utf-8"?>
<p:tagLst xmlns:p="http://schemas.openxmlformats.org/presentationml/2006/main">
  <p:tag name="KSO_WM_DIAGRAM_VIRTUALLY_FRAME" val="{&quot;height&quot;:218.90409448818895,&quot;left&quot;:24.95,&quot;top&quot;:99.32086614173228,&quot;width&quot;:669.9732283464567}"/>
</p:tagLst>
</file>

<file path=ppt/tags/tag33.xml><?xml version="1.0" encoding="utf-8"?>
<p:tagLst xmlns:p="http://schemas.openxmlformats.org/presentationml/2006/main">
  <p:tag name="KSO_WM_DIAGRAM_VIRTUALLY_FRAME" val="{&quot;height&quot;:218.90409448818895,&quot;left&quot;:24.95,&quot;top&quot;:99.32086614173228,&quot;width&quot;:669.9732283464567}"/>
</p:tagLst>
</file>

<file path=ppt/tags/tag34.xml><?xml version="1.0" encoding="utf-8"?>
<p:tagLst xmlns:p="http://schemas.openxmlformats.org/presentationml/2006/main">
  <p:tag name="KSO_WM_DIAGRAM_VIRTUALLY_FRAME" val="{&quot;height&quot;:218.90409448818895,&quot;left&quot;:24.95,&quot;top&quot;:99.32086614173228,&quot;width&quot;:669.9732283464567}"/>
</p:tagLst>
</file>

<file path=ppt/tags/tag35.xml><?xml version="1.0" encoding="utf-8"?>
<p:tagLst xmlns:p="http://schemas.openxmlformats.org/presentationml/2006/main">
  <p:tag name="KSO_WM_DIAGRAM_VIRTUALLY_FRAME" val="{&quot;height&quot;:218.90409448818895,&quot;left&quot;:24.95,&quot;top&quot;:99.32086614173228,&quot;width&quot;:669.9732283464567}"/>
</p:tagLst>
</file>

<file path=ppt/tags/tag36.xml><?xml version="1.0" encoding="utf-8"?>
<p:tagLst xmlns:p="http://schemas.openxmlformats.org/presentationml/2006/main">
  <p:tag name="KSO_WM_DIAGRAM_VIRTUALLY_FRAME" val="{&quot;height&quot;:218.90409448818895,&quot;left&quot;:24.95,&quot;top&quot;:99.32086614173228,&quot;width&quot;:669.9732283464567}"/>
</p:tagLst>
</file>

<file path=ppt/tags/tag37.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38.xml><?xml version="1.0" encoding="utf-8"?>
<p:tagLst xmlns:p="http://schemas.openxmlformats.org/presentationml/2006/main">
  <p:tag name="KSO_WM_DIAGRAM_VIRTUALLY_FRAME" val="{&quot;height&quot;:218.90409448818895,&quot;left&quot;:24.95,&quot;top&quot;:99.32086614173228,&quot;width&quot;:669.9732283464567}"/>
</p:tagLst>
</file>

<file path=ppt/tags/tag39.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xml><?xml version="1.0" encoding="utf-8"?>
<p:tagLst xmlns:p="http://schemas.openxmlformats.org/presentationml/2006/main">
  <p:tag name="KSO_WM_DIAGRAM_VIRTUALLY_FRAME" val="{&quot;height&quot;:271.5177165354331,&quot;left&quot;:32.631417322834636,&quot;top&quot;:90.57645669291337,&quot;width&quot;:406.45}"/>
</p:tagLst>
</file>

<file path=ppt/tags/tag40.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1.xml><?xml version="1.0" encoding="utf-8"?>
<p:tagLst xmlns:p="http://schemas.openxmlformats.org/presentationml/2006/main">
  <p:tag name="KSO_WM_DIAGRAM_VIRTUALLY_FRAME" val="{&quot;height&quot;:218.90409448818895,&quot;left&quot;:24.95,&quot;top&quot;:99.32086614173228,&quot;width&quot;:669.9732283464567}"/>
</p:tagLst>
</file>

<file path=ppt/tags/tag42.xml><?xml version="1.0" encoding="utf-8"?>
<p:tagLst xmlns:p="http://schemas.openxmlformats.org/presentationml/2006/main">
  <p:tag name="PA" val="v4.1.3"/>
  <p:tag name="KSO_WM_DIAGRAM_VIRTUALLY_FRAME" val="{&quot;height&quot;:218.90409448818895,&quot;left&quot;:24.95,&quot;top&quot;:99.32086614173228,&quot;width&quot;:669.9732283464567}"/>
</p:tagLst>
</file>

<file path=ppt/tags/tag43.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44.xml><?xml version="1.0" encoding="utf-8"?>
<p:tagLst xmlns:p="http://schemas.openxmlformats.org/presentationml/2006/main">
  <p:tag name="KSO_WM_DIAGRAM_VIRTUALLY_FRAME" val="{&quot;height&quot;:218.90409448818895,&quot;left&quot;:24.95,&quot;top&quot;:99.32086614173228,&quot;width&quot;:669.9732283464567}"/>
</p:tagLst>
</file>

<file path=ppt/tags/tag45.xml><?xml version="1.0" encoding="utf-8"?>
<p:tagLst xmlns:p="http://schemas.openxmlformats.org/presentationml/2006/main">
  <p:tag name="KSO_WM_DIAGRAM_VIRTUALLY_FRAME" val="{&quot;height&quot;:218.90409448818895,&quot;left&quot;:24.95,&quot;top&quot;:99.32086614173228,&quot;width&quot;:669.9732283464567}"/>
</p:tagLst>
</file>

<file path=ppt/tags/tag46.xml><?xml version="1.0" encoding="utf-8"?>
<p:tagLst xmlns:p="http://schemas.openxmlformats.org/presentationml/2006/main">
  <p:tag name="KSO_WM_DIAGRAM_VIRTUALLY_FRAME" val="{&quot;height&quot;:218.90409448818895,&quot;left&quot;:24.95,&quot;top&quot;:99.32086614173228,&quot;width&quot;:669.9732283464567}"/>
</p:tagLst>
</file>

<file path=ppt/tags/tag47.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48.xml><?xml version="1.0" encoding="utf-8"?>
<p:tagLst xmlns:p="http://schemas.openxmlformats.org/presentationml/2006/main">
  <p:tag name="KSO_WM_DIAGRAM_VIRTUALLY_FRAME" val="{&quot;height&quot;:218.90409448818895,&quot;left&quot;:24.95,&quot;top&quot;:99.32086614173228,&quot;width&quot;:669.9732283464567}"/>
</p:tagLst>
</file>

<file path=ppt/tags/tag49.xml><?xml version="1.0" encoding="utf-8"?>
<p:tagLst xmlns:p="http://schemas.openxmlformats.org/presentationml/2006/main">
  <p:tag name="KSO_WM_DIAGRAM_VIRTUALLY_FRAME" val="{&quot;height&quot;:218.90409448818895,&quot;left&quot;:24.95,&quot;top&quot;:99.32086614173228,&quot;width&quot;:669.9732283464567}"/>
</p:tagLst>
</file>

<file path=ppt/tags/tag5.xml><?xml version="1.0" encoding="utf-8"?>
<p:tagLst xmlns:p="http://schemas.openxmlformats.org/presentationml/2006/main">
  <p:tag name="KSO_WM_DIAGRAM_VIRTUALLY_FRAME" val="{&quot;height&quot;:271.5177165354331,&quot;left&quot;:32.631417322834636,&quot;top&quot;:90.57645669291337,&quot;width&quot;:406.45}"/>
</p:tagLst>
</file>

<file path=ppt/tags/tag50.xml><?xml version="1.0" encoding="utf-8"?>
<p:tagLst xmlns:p="http://schemas.openxmlformats.org/presentationml/2006/main">
  <p:tag name="KSO_WM_DIAGRAM_VIRTUALLY_FRAME" val="{&quot;height&quot;:218.90409448818895,&quot;left&quot;:24.95,&quot;top&quot;:99.32086614173228,&quot;width&quot;:669.9732283464567}"/>
</p:tagLst>
</file>

<file path=ppt/tags/tag51.xml><?xml version="1.0" encoding="utf-8"?>
<p:tagLst xmlns:p="http://schemas.openxmlformats.org/presentationml/2006/main">
  <p:tag name="KSO_WM_DIAGRAM_VIRTUALLY_FRAME" val="{&quot;height&quot;:218.90409448818895,&quot;left&quot;:25.076771653543307,&quot;top&quot;:99.32086614173228,&quot;width&quot;:669.8464566929134}"/>
</p:tagLst>
</file>

<file path=ppt/tags/tag52.xml><?xml version="1.0" encoding="utf-8"?>
<p:tagLst xmlns:p="http://schemas.openxmlformats.org/presentationml/2006/main">
  <p:tag name="KSO_WM_DIAGRAM_VIRTUALLY_FRAME" val="{&quot;height&quot;:218.90409448818895,&quot;left&quot;:24.95,&quot;top&quot;:99.32086614173228,&quot;width&quot;:669.9732283464567}"/>
</p:tagLst>
</file>

<file path=ppt/tags/tag53.xml><?xml version="1.0" encoding="utf-8"?>
<p:tagLst xmlns:p="http://schemas.openxmlformats.org/presentationml/2006/main">
  <p:tag name="KSO_WM_DIAGRAM_VIRTUALLY_FRAME" val="{&quot;height&quot;:218.90409448818895,&quot;left&quot;:24.95,&quot;top&quot;:99.32086614173228,&quot;width&quot;:669.9732283464567}"/>
</p:tagLst>
</file>

<file path=ppt/tags/tag54.xml><?xml version="1.0" encoding="utf-8"?>
<p:tagLst xmlns:p="http://schemas.openxmlformats.org/presentationml/2006/main">
  <p:tag name="KSO_WM_DIAGRAM_VIRTUALLY_FRAME" val="{&quot;height&quot;:218.90409448818895,&quot;left&quot;:24.95,&quot;top&quot;:99.32086614173228,&quot;width&quot;:669.9732283464567}"/>
</p:tagLst>
</file>

<file path=ppt/tags/tag55.xml><?xml version="1.0" encoding="utf-8"?>
<p:tagLst xmlns:p="http://schemas.openxmlformats.org/presentationml/2006/main">
  <p:tag name="PA" val="v4.1.3"/>
</p:tagLst>
</file>

<file path=ppt/tags/tag56.xml><?xml version="1.0" encoding="utf-8"?>
<p:tagLst xmlns:p="http://schemas.openxmlformats.org/presentationml/2006/main">
  <p:tag name="PA" val="v4.1.3"/>
</p:tagLst>
</file>

<file path=ppt/tags/tag57.xml><?xml version="1.0" encoding="utf-8"?>
<p:tagLst xmlns:p="http://schemas.openxmlformats.org/presentationml/2006/main">
  <p:tag name="PA" val="v4.1.3"/>
</p:tagLst>
</file>

<file path=ppt/tags/tag58.xml><?xml version="1.0" encoding="utf-8"?>
<p:tagLst xmlns:p="http://schemas.openxmlformats.org/presentationml/2006/main">
  <p:tag name="PA" val="v4.1.3"/>
</p:tagLst>
</file>

<file path=ppt/tags/tag59.xml><?xml version="1.0" encoding="utf-8"?>
<p:tagLst xmlns:p="http://schemas.openxmlformats.org/presentationml/2006/main">
  <p:tag name="PA" val="v4.1.3"/>
</p:tagLst>
</file>

<file path=ppt/tags/tag6.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60.xml><?xml version="1.0" encoding="utf-8"?>
<p:tagLst xmlns:p="http://schemas.openxmlformats.org/presentationml/2006/main">
  <p:tag name="PA" val="v4.1.3"/>
</p:tagLst>
</file>

<file path=ppt/tags/tag61.xml><?xml version="1.0" encoding="utf-8"?>
<p:tagLst xmlns:p="http://schemas.openxmlformats.org/presentationml/2006/main">
  <p:tag name="PA" val="v4.1.3"/>
</p:tagLst>
</file>

<file path=ppt/tags/tag62.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3.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6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5.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6.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7.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69.xml><?xml version="1.0" encoding="utf-8"?>
<p:tagLst xmlns:p="http://schemas.openxmlformats.org/presentationml/2006/main">
  <p:tag name="PA" val="v4.1.3"/>
</p:tagLst>
</file>

<file path=ppt/tags/tag7.xml><?xml version="1.0" encoding="utf-8"?>
<p:tagLst xmlns:p="http://schemas.openxmlformats.org/presentationml/2006/main">
  <p:tag name="KSO_WM_DIAGRAM_VIRTUALLY_FRAME" val="{&quot;height&quot;:271.5177165354331,&quot;left&quot;:32.631417322834636,&quot;top&quot;:90.57645669291337,&quot;width&quot;:406.45}"/>
</p:tagLst>
</file>

<file path=ppt/tags/tag70.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2.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3.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4.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75.xml><?xml version="1.0" encoding="utf-8"?>
<p:tagLst xmlns:p="http://schemas.openxmlformats.org/presentationml/2006/main">
  <p:tag name="PA" val="v4.1.3"/>
</p:tagLst>
</file>

<file path=ppt/tags/tag7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8.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7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xml><?xml version="1.0" encoding="utf-8"?>
<p:tagLst xmlns:p="http://schemas.openxmlformats.org/presentationml/2006/main">
  <p:tag name="PA" val="v4.1.3"/>
  <p:tag name="KSO_WM_DIAGRAM_VIRTUALLY_FRAME" val="{&quot;height&quot;:271.5177165354331,&quot;left&quot;:32.631417322834636,&quot;top&quot;:90.57645669291337,&quot;width&quot;:406.45}"/>
</p:tagLst>
</file>

<file path=ppt/tags/tag80.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2.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3.xml><?xml version="1.0" encoding="utf-8"?>
<p:tagLst xmlns:p="http://schemas.openxmlformats.org/presentationml/2006/main">
  <p:tag name="PA" val="v4.1.3"/>
</p:tagLst>
</file>

<file path=ppt/tags/tag8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8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8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xml><?xml version="1.0" encoding="utf-8"?>
<p:tagLst xmlns:p="http://schemas.openxmlformats.org/presentationml/2006/main">
  <p:tag name="KSO_WM_DIAGRAM_VIRTUALLY_FRAME" val="{&quot;height&quot;:271.5177165354331,&quot;left&quot;:32.631417322834636,&quot;top&quot;:90.57645669291337,&quot;width&quot;:406.45}"/>
</p:tagLst>
</file>

<file path=ppt/tags/tag90.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1.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2.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3.xml><?xml version="1.0" encoding="utf-8"?>
<p:tagLst xmlns:p="http://schemas.openxmlformats.org/presentationml/2006/main">
  <p:tag name="PA" val="v4.1.3"/>
</p:tagLst>
</file>

<file path=ppt/tags/tag94.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5.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6.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7.xml><?xml version="1.0" encoding="utf-8"?>
<p:tagLst xmlns:p="http://schemas.openxmlformats.org/presentationml/2006/main">
  <p:tag name="KSO_WM_DIAGRAM_VIRTUALLY_FRAME" val="{&quot;height&quot;:241.32000000000002,&quot;left&quot;:23.500629921259844,&quot;top&quot;:103.50173228346458,&quot;width&quot;:673.3493700787401}"/>
</p:tagLst>
</file>

<file path=ppt/tags/tag98.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ags/tag99.xml><?xml version="1.0" encoding="utf-8"?>
<p:tagLst xmlns:p="http://schemas.openxmlformats.org/presentationml/2006/main">
  <p:tag name="PA" val="v4.1.3"/>
  <p:tag name="KSO_WM_DIAGRAM_VIRTUALLY_FRAME" val="{&quot;height&quot;:241.32000000000002,&quot;left&quot;:23.500629921259844,&quot;top&quot;:103.50173228346458,&quot;width&quot;:673.3493700787401}"/>
</p:tagLst>
</file>

<file path=ppt/theme/theme1.xml><?xml version="1.0" encoding="utf-8"?>
<a:theme xmlns:a="http://schemas.openxmlformats.org/drawingml/2006/main" name="Office 主题">
  <a:themeElements>
    <a:clrScheme name="自定义 325">
      <a:dk1>
        <a:sysClr val="windowText" lastClr="000000"/>
      </a:dk1>
      <a:lt1>
        <a:sysClr val="window" lastClr="FFFFFF"/>
      </a:lt1>
      <a:dk2>
        <a:srgbClr val="000000"/>
      </a:dk2>
      <a:lt2>
        <a:srgbClr val="F8F8F8"/>
      </a:lt2>
      <a:accent1>
        <a:srgbClr val="3F3F3F"/>
      </a:accent1>
      <a:accent2>
        <a:srgbClr val="B2B2B2"/>
      </a:accent2>
      <a:accent3>
        <a:srgbClr val="3F3F3F"/>
      </a:accent3>
      <a:accent4>
        <a:srgbClr val="595959"/>
      </a:accent4>
      <a:accent5>
        <a:srgbClr val="5F5F5F"/>
      </a:accent5>
      <a:accent6>
        <a:srgbClr val="4D4D4D"/>
      </a:accent6>
      <a:hlink>
        <a:srgbClr val="000000"/>
      </a:hlink>
      <a:folHlink>
        <a:srgbClr val="919191"/>
      </a:folHlink>
    </a:clrScheme>
    <a:fontScheme name="标准3">
      <a:majorFont>
        <a:latin typeface="华文细黑"/>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7870</Words>
  <Application>WPS 演示</Application>
  <PresentationFormat>全屏显示(16:9)</PresentationFormat>
  <Paragraphs>282</Paragraphs>
  <Slides>22</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22</vt:i4>
      </vt:variant>
    </vt:vector>
  </HeadingPairs>
  <TitlesOfParts>
    <vt:vector size="45" baseType="lpstr">
      <vt:lpstr>Arial</vt:lpstr>
      <vt:lpstr>宋体</vt:lpstr>
      <vt:lpstr>Wingdings</vt:lpstr>
      <vt:lpstr>微软雅黑</vt:lpstr>
      <vt:lpstr>Algerian</vt:lpstr>
      <vt:lpstr>华文行楷</vt:lpstr>
      <vt:lpstr>MV Boli</vt:lpstr>
      <vt:lpstr>Microsoft YaHei UI</vt:lpstr>
      <vt:lpstr>Calibri Light</vt:lpstr>
      <vt:lpstr>Gill Sans</vt:lpstr>
      <vt:lpstr>HarmonyOS Sans SC</vt:lpstr>
      <vt:lpstr>华文彩云</vt:lpstr>
      <vt:lpstr>Helvetica Neue Light</vt:lpstr>
      <vt:lpstr>Times New Roman</vt:lpstr>
      <vt:lpstr>华文细黑</vt:lpstr>
      <vt:lpstr>Arial Unicode MS</vt:lpstr>
      <vt:lpstr>微软雅黑 Light</vt:lpstr>
      <vt:lpstr>等线</vt:lpstr>
      <vt:lpstr>Calibri</vt:lpstr>
      <vt:lpstr>Calibri</vt:lpstr>
      <vt:lpstr>Calibri Light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Target User Group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知秋</cp:lastModifiedBy>
  <cp:revision>1171</cp:revision>
  <dcterms:created xsi:type="dcterms:W3CDTF">2019-06-21T02:16:00Z</dcterms:created>
  <dcterms:modified xsi:type="dcterms:W3CDTF">2024-10-04T04:21:22Z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C0CD18DD6AC54E689B2370309AC94552_11</vt:lpwstr>
  </property>
  <property fmtid="{D5CDD505-2E9C-101B-9397-08002B2CF9AE}" pid="3" name="KSOProductBuildVer">
    <vt:lpwstr>2052-12.1.0.18276</vt:lpwstr>
  </property>
  <property fmtid="{D5CDD505-2E9C-101B-9397-08002B2CF9AE}" pid="4" name="KSOTemplateUUID">
    <vt:lpwstr>v1.0_mb_sMXrJKROFP+5qNuTsVh6Jw==</vt:lpwstr>
  </property>
</Properties>
</file>